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3" r:id="rId1"/>
    <p:sldMasterId id="2147483696" r:id="rId2"/>
    <p:sldMasterId id="2147483864" r:id="rId3"/>
    <p:sldMasterId id="2147483877" r:id="rId4"/>
  </p:sldMasterIdLst>
  <p:notesMasterIdLst>
    <p:notesMasterId r:id="rId20"/>
  </p:notesMasterIdLst>
  <p:sldIdLst>
    <p:sldId id="256" r:id="rId5"/>
    <p:sldId id="353" r:id="rId6"/>
    <p:sldId id="356" r:id="rId7"/>
    <p:sldId id="354" r:id="rId8"/>
    <p:sldId id="348" r:id="rId9"/>
    <p:sldId id="355" r:id="rId10"/>
    <p:sldId id="349" r:id="rId11"/>
    <p:sldId id="350" r:id="rId12"/>
    <p:sldId id="351" r:id="rId13"/>
    <p:sldId id="357" r:id="rId14"/>
    <p:sldId id="358" r:id="rId15"/>
    <p:sldId id="359" r:id="rId16"/>
    <p:sldId id="360" r:id="rId17"/>
    <p:sldId id="361" r:id="rId18"/>
    <p:sldId id="303" r:id="rId19"/>
  </p:sldIdLst>
  <p:sldSz cx="9144000" cy="6858000" type="screen4x3"/>
  <p:notesSz cx="6858000" cy="9144000"/>
  <p:defaultTextStyle>
    <a:defPPr>
      <a:defRPr lang="it-IT"/>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707" autoAdjust="0"/>
  </p:normalViewPr>
  <p:slideViewPr>
    <p:cSldViewPr>
      <p:cViewPr varScale="1">
        <p:scale>
          <a:sx n="62" d="100"/>
          <a:sy n="62" d="100"/>
        </p:scale>
        <p:origin x="1404" y="-18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AF66A64-D982-497C-A98C-90FE8D0CF89E}" type="datetimeFigureOut">
              <a:rPr lang="it-IT" smtClean="0"/>
              <a:pPr/>
              <a:t>01/10/2022</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21CE21B-113B-4065-9247-9E51F616F5F9}" type="slidenum">
              <a:rPr lang="it-IT" smtClean="0"/>
              <a:pPr/>
              <a:t>‹N›</a:t>
            </a:fld>
            <a:endParaRPr lang="it-IT"/>
          </a:p>
        </p:txBody>
      </p:sp>
    </p:spTree>
    <p:extLst>
      <p:ext uri="{BB962C8B-B14F-4D97-AF65-F5344CB8AC3E}">
        <p14:creationId xmlns:p14="http://schemas.microsoft.com/office/powerpoint/2010/main" val="37790288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321CE21B-113B-4065-9247-9E51F616F5F9}" type="slidenum">
              <a:rPr lang="it-IT" smtClean="0"/>
              <a:pPr/>
              <a:t>1</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34451799-8A17-45DD-84B7-3FD7F17FD362}" type="datetimeFigureOut">
              <a:rPr lang="it-IT" smtClean="0"/>
              <a:pPr/>
              <a:t>01/10/2022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20CA07D-3A19-4C16-AB77-BB6E755DD976}"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34451799-8A17-45DD-84B7-3FD7F17FD362}" type="datetimeFigureOut">
              <a:rPr lang="it-IT" smtClean="0"/>
              <a:pPr/>
              <a:t>01/10/2022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20CA07D-3A19-4C16-AB77-BB6E755DD976}"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34451799-8A17-45DD-84B7-3FD7F17FD362}" type="datetimeFigureOut">
              <a:rPr lang="it-IT" smtClean="0"/>
              <a:pPr/>
              <a:t>01/10/2022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20CA07D-3A19-4C16-AB77-BB6E755DD976}" type="slidenum">
              <a:rPr lang="it-IT" smtClean="0"/>
              <a:pPr/>
              <a:t>‹N›</a:t>
            </a:fld>
            <a:endParaRPr lang="it-IT"/>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34451799-8A17-45DD-84B7-3FD7F17FD362}" type="datetimeFigureOut">
              <a:rPr lang="it-IT" smtClean="0"/>
              <a:pPr/>
              <a:t>01/10/2022</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F20CA07D-3A19-4C16-AB77-BB6E755DD976}" type="slidenum">
              <a:rPr lang="it-IT" smtClean="0"/>
              <a:pPr/>
              <a:t>‹N›</a:t>
            </a:fld>
            <a:endParaRPr lang="it-IT"/>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Layout personalizza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a:t>Fare clic per modificare lo stile del titolo</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F469BBE1-D91B-4580-8076-3111BD7FBD1A}" type="datetimeFigureOut">
              <a:rPr lang="it-IT" smtClean="0"/>
              <a:pPr/>
              <a:t>01/10/2022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295C682-4848-43AE-96C8-10E22F166BA2}" type="slidenum">
              <a:rPr lang="it-IT" smtClean="0"/>
              <a:pPr/>
              <a:t>‹N›</a:t>
            </a:fld>
            <a:endParaRPr lang="it-IT"/>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F469BBE1-D91B-4580-8076-3111BD7FBD1A}" type="datetimeFigureOut">
              <a:rPr lang="it-IT" smtClean="0"/>
              <a:pPr/>
              <a:t>01/10/2022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295C682-4848-43AE-96C8-10E22F166BA2}" type="slidenum">
              <a:rPr lang="it-IT" smtClean="0"/>
              <a:pPr/>
              <a:t>‹N›</a:t>
            </a:fld>
            <a:endParaRPr lang="it-IT"/>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F469BBE1-D91B-4580-8076-3111BD7FBD1A}" type="datetimeFigureOut">
              <a:rPr lang="it-IT" smtClean="0"/>
              <a:pPr/>
              <a:t>01/10/2022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295C682-4848-43AE-96C8-10E22F166BA2}" type="slidenum">
              <a:rPr lang="it-IT" smtClean="0"/>
              <a:pPr/>
              <a:t>‹N›</a:t>
            </a:fld>
            <a:endParaRPr lang="it-IT"/>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F469BBE1-D91B-4580-8076-3111BD7FBD1A}" type="datetimeFigureOut">
              <a:rPr lang="it-IT" smtClean="0"/>
              <a:pPr/>
              <a:t>01/10/2022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295C682-4848-43AE-96C8-10E22F166BA2}" type="slidenum">
              <a:rPr lang="it-IT" smtClean="0"/>
              <a:pPr/>
              <a:t>‹N›</a:t>
            </a:fld>
            <a:endParaRPr lang="it-IT"/>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F469BBE1-D91B-4580-8076-3111BD7FBD1A}" type="datetimeFigureOut">
              <a:rPr lang="it-IT" smtClean="0"/>
              <a:pPr/>
              <a:t>01/10/2022</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6295C682-4848-43AE-96C8-10E22F166BA2}" type="slidenum">
              <a:rPr lang="it-IT" smtClean="0"/>
              <a:pPr/>
              <a:t>‹N›</a:t>
            </a:fld>
            <a:endParaRPr lang="it-IT"/>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F469BBE1-D91B-4580-8076-3111BD7FBD1A}" type="datetimeFigureOut">
              <a:rPr lang="it-IT" smtClean="0"/>
              <a:pPr/>
              <a:t>01/10/2022</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6295C682-4848-43AE-96C8-10E22F166BA2}"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34451799-8A17-45DD-84B7-3FD7F17FD362}" type="datetimeFigureOut">
              <a:rPr lang="it-IT" smtClean="0"/>
              <a:pPr/>
              <a:t>01/10/2022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20CA07D-3A19-4C16-AB77-BB6E755DD976}" type="slidenum">
              <a:rPr lang="it-IT" smtClean="0"/>
              <a:pPr/>
              <a:t>‹N›</a:t>
            </a:fld>
            <a:endParaRPr lang="it-IT"/>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F469BBE1-D91B-4580-8076-3111BD7FBD1A}" type="datetimeFigureOut">
              <a:rPr lang="it-IT" smtClean="0"/>
              <a:pPr/>
              <a:t>01/10/2022</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6295C682-4848-43AE-96C8-10E22F166BA2}" type="slidenum">
              <a:rPr lang="it-IT" smtClean="0"/>
              <a:pPr/>
              <a:t>‹N›</a:t>
            </a:fld>
            <a:endParaRPr lang="it-IT"/>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F469BBE1-D91B-4580-8076-3111BD7FBD1A}" type="datetimeFigureOut">
              <a:rPr lang="it-IT" smtClean="0"/>
              <a:pPr/>
              <a:t>01/10/2022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295C682-4848-43AE-96C8-10E22F166BA2}" type="slidenum">
              <a:rPr lang="it-IT" smtClean="0"/>
              <a:pPr/>
              <a:t>‹N›</a:t>
            </a:fld>
            <a:endParaRPr lang="it-IT"/>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F469BBE1-D91B-4580-8076-3111BD7FBD1A}" type="datetimeFigureOut">
              <a:rPr lang="it-IT" smtClean="0"/>
              <a:pPr/>
              <a:t>01/10/2022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295C682-4848-43AE-96C8-10E22F166BA2}" type="slidenum">
              <a:rPr lang="it-IT" smtClean="0"/>
              <a:pPr/>
              <a:t>‹N›</a:t>
            </a:fld>
            <a:endParaRPr lang="it-IT"/>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F469BBE1-D91B-4580-8076-3111BD7FBD1A}" type="datetimeFigureOut">
              <a:rPr lang="it-IT" smtClean="0"/>
              <a:pPr/>
              <a:t>01/10/2022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295C682-4848-43AE-96C8-10E22F166BA2}" type="slidenum">
              <a:rPr lang="it-IT" smtClean="0"/>
              <a:pPr/>
              <a:t>‹N›</a:t>
            </a:fld>
            <a:endParaRPr lang="it-IT"/>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F469BBE1-D91B-4580-8076-3111BD7FBD1A}" type="datetimeFigureOut">
              <a:rPr lang="it-IT" smtClean="0"/>
              <a:pPr/>
              <a:t>01/10/2022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295C682-4848-43AE-96C8-10E22F166BA2}" type="slidenum">
              <a:rPr lang="it-IT" smtClean="0"/>
              <a:pPr/>
              <a:t>‹N›</a:t>
            </a:fld>
            <a:endParaRPr lang="it-IT"/>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34451799-8A17-45DD-84B7-3FD7F17FD362}" type="datetimeFigureOut">
              <a:rPr lang="it-IT" smtClean="0"/>
              <a:pPr/>
              <a:t>01/10/2022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20CA07D-3A19-4C16-AB77-BB6E755DD976}" type="slidenum">
              <a:rPr lang="it-IT" smtClean="0"/>
              <a:pPr/>
              <a:t>‹N›</a:t>
            </a:fld>
            <a:endParaRPr lang="it-IT"/>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34451799-8A17-45DD-84B7-3FD7F17FD362}" type="datetimeFigureOut">
              <a:rPr lang="it-IT" smtClean="0"/>
              <a:pPr/>
              <a:t>01/10/2022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20CA07D-3A19-4C16-AB77-BB6E755DD976}" type="slidenum">
              <a:rPr lang="it-IT" smtClean="0"/>
              <a:pPr/>
              <a:t>‹N›</a:t>
            </a:fld>
            <a:endParaRPr lang="it-IT"/>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34451799-8A17-45DD-84B7-3FD7F17FD362}" type="datetimeFigureOut">
              <a:rPr lang="it-IT" smtClean="0"/>
              <a:pPr/>
              <a:t>01/10/2022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20CA07D-3A19-4C16-AB77-BB6E755DD976}" type="slidenum">
              <a:rPr lang="it-IT" smtClean="0"/>
              <a:pPr/>
              <a:t>‹N›</a:t>
            </a:fld>
            <a:endParaRPr lang="it-IT"/>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34451799-8A17-45DD-84B7-3FD7F17FD362}" type="datetimeFigureOut">
              <a:rPr lang="it-IT" smtClean="0"/>
              <a:pPr/>
              <a:t>01/10/2022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20CA07D-3A19-4C16-AB77-BB6E755DD976}" type="slidenum">
              <a:rPr lang="it-IT" smtClean="0"/>
              <a:pPr/>
              <a:t>‹N›</a:t>
            </a:fld>
            <a:endParaRPr lang="it-IT"/>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34451799-8A17-45DD-84B7-3FD7F17FD362}" type="datetimeFigureOut">
              <a:rPr lang="it-IT" smtClean="0"/>
              <a:pPr/>
              <a:t>01/10/2022</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F20CA07D-3A19-4C16-AB77-BB6E755DD976}"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34451799-8A17-45DD-84B7-3FD7F17FD362}" type="datetimeFigureOut">
              <a:rPr lang="it-IT" smtClean="0"/>
              <a:pPr/>
              <a:t>01/10/2022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20CA07D-3A19-4C16-AB77-BB6E755DD976}" type="slidenum">
              <a:rPr lang="it-IT" smtClean="0"/>
              <a:pPr/>
              <a:t>‹N›</a:t>
            </a:fld>
            <a:endParaRPr lang="it-IT"/>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34451799-8A17-45DD-84B7-3FD7F17FD362}" type="datetimeFigureOut">
              <a:rPr lang="it-IT" smtClean="0"/>
              <a:pPr/>
              <a:t>01/10/2022</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F20CA07D-3A19-4C16-AB77-BB6E755DD976}" type="slidenum">
              <a:rPr lang="it-IT" smtClean="0"/>
              <a:pPr/>
              <a:t>‹N›</a:t>
            </a:fld>
            <a:endParaRPr lang="it-IT"/>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34451799-8A17-45DD-84B7-3FD7F17FD362}" type="datetimeFigureOut">
              <a:rPr lang="it-IT" smtClean="0"/>
              <a:pPr/>
              <a:t>01/10/2022</a:t>
            </a:fld>
            <a:endParaRPr lang="it-IT"/>
          </a:p>
        </p:txBody>
      </p:sp>
      <p:sp>
        <p:nvSpPr>
          <p:cNvPr id="3" name="Segnaposto piè di pagina 2"/>
          <p:cNvSpPr>
            <a:spLocks noGrp="1"/>
          </p:cNvSpPr>
          <p:nvPr>
            <p:ph type="ftr" sz="quarter" idx="11"/>
          </p:nvPr>
        </p:nvSpPr>
        <p:spPr/>
        <p:txBody>
          <a:bodyPr/>
          <a:lstStyle/>
          <a:p>
            <a:endParaRPr lang="it-IT" dirty="0"/>
          </a:p>
        </p:txBody>
      </p:sp>
      <p:sp>
        <p:nvSpPr>
          <p:cNvPr id="4" name="Segnaposto numero diapositiva 3"/>
          <p:cNvSpPr>
            <a:spLocks noGrp="1"/>
          </p:cNvSpPr>
          <p:nvPr>
            <p:ph type="sldNum" sz="quarter" idx="12"/>
          </p:nvPr>
        </p:nvSpPr>
        <p:spPr/>
        <p:txBody>
          <a:bodyPr/>
          <a:lstStyle/>
          <a:p>
            <a:fld id="{F20CA07D-3A19-4C16-AB77-BB6E755DD976}" type="slidenum">
              <a:rPr lang="it-IT" smtClean="0"/>
              <a:pPr/>
              <a:t>‹N›</a:t>
            </a:fld>
            <a:endParaRPr lang="it-IT"/>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34451799-8A17-45DD-84B7-3FD7F17FD362}" type="datetimeFigureOut">
              <a:rPr lang="it-IT" smtClean="0"/>
              <a:pPr/>
              <a:t>01/10/2022</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F20CA07D-3A19-4C16-AB77-BB6E755DD976}" type="slidenum">
              <a:rPr lang="it-IT" smtClean="0"/>
              <a:pPr/>
              <a:t>‹N›</a:t>
            </a:fld>
            <a:endParaRPr lang="it-IT"/>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34451799-8A17-45DD-84B7-3FD7F17FD362}" type="datetimeFigureOut">
              <a:rPr lang="it-IT" smtClean="0"/>
              <a:pPr/>
              <a:t>01/10/2022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20CA07D-3A19-4C16-AB77-BB6E755DD976}" type="slidenum">
              <a:rPr lang="it-IT" smtClean="0"/>
              <a:pPr/>
              <a:t>‹N›</a:t>
            </a:fld>
            <a:endParaRPr lang="it-IT"/>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34451799-8A17-45DD-84B7-3FD7F17FD362}" type="datetimeFigureOut">
              <a:rPr lang="it-IT" smtClean="0"/>
              <a:pPr/>
              <a:t>01/10/2022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20CA07D-3A19-4C16-AB77-BB6E755DD976}" type="slidenum">
              <a:rPr lang="it-IT" smtClean="0"/>
              <a:pPr/>
              <a:t>‹N›</a:t>
            </a:fld>
            <a:endParaRPr lang="it-IT"/>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34451799-8A17-45DD-84B7-3FD7F17FD362}" type="datetimeFigureOut">
              <a:rPr lang="it-IT" smtClean="0"/>
              <a:pPr/>
              <a:t>01/10/2022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20CA07D-3A19-4C16-AB77-BB6E755DD976}" type="slidenum">
              <a:rPr lang="it-IT" smtClean="0"/>
              <a:pPr/>
              <a:t>‹N›</a:t>
            </a:fld>
            <a:endParaRPr lang="it-IT"/>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34451799-8A17-45DD-84B7-3FD7F17FD362}" type="datetimeFigureOut">
              <a:rPr lang="it-IT" smtClean="0"/>
              <a:pPr/>
              <a:t>01/10/2022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20CA07D-3A19-4C16-AB77-BB6E755DD976}" type="slidenum">
              <a:rPr lang="it-IT" smtClean="0"/>
              <a:pPr/>
              <a:t>‹N›</a:t>
            </a:fld>
            <a:endParaRPr lang="it-IT"/>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8CFE907D-D0B8-4A76-BBA6-D2A6CEAE8757}" type="datetimeFigureOut">
              <a:rPr lang="it-IT" smtClean="0"/>
              <a:pPr/>
              <a:t>01/10/2022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580D2BC-E4B7-429B-8BCE-AD23F07F4926}" type="slidenum">
              <a:rPr lang="it-IT" smtClean="0"/>
              <a:pPr/>
              <a:t>‹N›</a:t>
            </a:fld>
            <a:endParaRPr lang="it-IT"/>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8CFE907D-D0B8-4A76-BBA6-D2A6CEAE8757}" type="datetimeFigureOut">
              <a:rPr lang="it-IT" smtClean="0"/>
              <a:pPr/>
              <a:t>01/10/2022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580D2BC-E4B7-429B-8BCE-AD23F07F4926}" type="slidenum">
              <a:rPr lang="it-IT" smtClean="0"/>
              <a:pPr/>
              <a:t>‹N›</a:t>
            </a:fld>
            <a:endParaRPr lang="it-IT"/>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8CFE907D-D0B8-4A76-BBA6-D2A6CEAE8757}" type="datetimeFigureOut">
              <a:rPr lang="it-IT" smtClean="0"/>
              <a:pPr/>
              <a:t>01/10/2022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580D2BC-E4B7-429B-8BCE-AD23F07F4926}"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34451799-8A17-45DD-84B7-3FD7F17FD362}" type="datetimeFigureOut">
              <a:rPr lang="it-IT" smtClean="0"/>
              <a:pPr/>
              <a:t>01/10/2022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20CA07D-3A19-4C16-AB77-BB6E755DD976}" type="slidenum">
              <a:rPr lang="it-IT" smtClean="0"/>
              <a:pPr/>
              <a:t>‹N›</a:t>
            </a:fld>
            <a:endParaRPr lang="it-IT"/>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8CFE907D-D0B8-4A76-BBA6-D2A6CEAE8757}" type="datetimeFigureOut">
              <a:rPr lang="it-IT" smtClean="0"/>
              <a:pPr/>
              <a:t>01/10/2022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580D2BC-E4B7-429B-8BCE-AD23F07F4926}" type="slidenum">
              <a:rPr lang="it-IT" smtClean="0"/>
              <a:pPr/>
              <a:t>‹N›</a:t>
            </a:fld>
            <a:endParaRPr lang="it-IT"/>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8CFE907D-D0B8-4A76-BBA6-D2A6CEAE8757}" type="datetimeFigureOut">
              <a:rPr lang="it-IT" smtClean="0"/>
              <a:pPr/>
              <a:t>01/10/2022</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E580D2BC-E4B7-429B-8BCE-AD23F07F4926}" type="slidenum">
              <a:rPr lang="it-IT" smtClean="0"/>
              <a:pPr/>
              <a:t>‹N›</a:t>
            </a:fld>
            <a:endParaRPr lang="it-IT"/>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8CFE907D-D0B8-4A76-BBA6-D2A6CEAE8757}" type="datetimeFigureOut">
              <a:rPr lang="it-IT" smtClean="0"/>
              <a:pPr/>
              <a:t>01/10/2022</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E580D2BC-E4B7-429B-8BCE-AD23F07F4926}" type="slidenum">
              <a:rPr lang="it-IT" smtClean="0"/>
              <a:pPr/>
              <a:t>‹N›</a:t>
            </a:fld>
            <a:endParaRPr lang="it-IT"/>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8CFE907D-D0B8-4A76-BBA6-D2A6CEAE8757}" type="datetimeFigureOut">
              <a:rPr lang="it-IT" smtClean="0"/>
              <a:pPr/>
              <a:t>01/10/2022</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E580D2BC-E4B7-429B-8BCE-AD23F07F4926}" type="slidenum">
              <a:rPr lang="it-IT" smtClean="0"/>
              <a:pPr/>
              <a:t>‹N›</a:t>
            </a:fld>
            <a:endParaRPr lang="it-IT"/>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8CFE907D-D0B8-4A76-BBA6-D2A6CEAE8757}" type="datetimeFigureOut">
              <a:rPr lang="it-IT" smtClean="0"/>
              <a:pPr/>
              <a:t>01/10/2022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580D2BC-E4B7-429B-8BCE-AD23F07F4926}" type="slidenum">
              <a:rPr lang="it-IT" smtClean="0"/>
              <a:pPr/>
              <a:t>‹N›</a:t>
            </a:fld>
            <a:endParaRPr lang="it-IT"/>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8CFE907D-D0B8-4A76-BBA6-D2A6CEAE8757}" type="datetimeFigureOut">
              <a:rPr lang="it-IT" smtClean="0"/>
              <a:pPr/>
              <a:t>01/10/2022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580D2BC-E4B7-429B-8BCE-AD23F07F4926}" type="slidenum">
              <a:rPr lang="it-IT" smtClean="0"/>
              <a:pPr/>
              <a:t>‹N›</a:t>
            </a:fld>
            <a:endParaRPr lang="it-IT"/>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8CFE907D-D0B8-4A76-BBA6-D2A6CEAE8757}" type="datetimeFigureOut">
              <a:rPr lang="it-IT" smtClean="0"/>
              <a:pPr/>
              <a:t>01/10/2022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580D2BC-E4B7-429B-8BCE-AD23F07F4926}" type="slidenum">
              <a:rPr lang="it-IT" smtClean="0"/>
              <a:pPr/>
              <a:t>‹N›</a:t>
            </a:fld>
            <a:endParaRPr lang="it-IT"/>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8CFE907D-D0B8-4A76-BBA6-D2A6CEAE8757}" type="datetimeFigureOut">
              <a:rPr lang="it-IT" smtClean="0"/>
              <a:pPr/>
              <a:t>01/10/2022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580D2BC-E4B7-429B-8BCE-AD23F07F4926}"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34451799-8A17-45DD-84B7-3FD7F17FD362}" type="datetimeFigureOut">
              <a:rPr lang="it-IT" smtClean="0"/>
              <a:pPr/>
              <a:t>01/10/2022</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F20CA07D-3A19-4C16-AB77-BB6E755DD976}"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34451799-8A17-45DD-84B7-3FD7F17FD362}" type="datetimeFigureOut">
              <a:rPr lang="it-IT" smtClean="0"/>
              <a:pPr/>
              <a:t>01/10/2022</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F20CA07D-3A19-4C16-AB77-BB6E755DD976}"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34451799-8A17-45DD-84B7-3FD7F17FD362}" type="datetimeFigureOut">
              <a:rPr lang="it-IT" smtClean="0"/>
              <a:pPr/>
              <a:t>01/10/2022</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F20CA07D-3A19-4C16-AB77-BB6E755DD976}"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34451799-8A17-45DD-84B7-3FD7F17FD362}" type="datetimeFigureOut">
              <a:rPr lang="it-IT" smtClean="0"/>
              <a:pPr/>
              <a:t>01/10/2022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20CA07D-3A19-4C16-AB77-BB6E755DD976}"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34451799-8A17-45DD-84B7-3FD7F17FD362}" type="datetimeFigureOut">
              <a:rPr lang="it-IT" smtClean="0"/>
              <a:pPr/>
              <a:t>01/10/2022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20CA07D-3A19-4C16-AB77-BB6E755DD976}"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theme" Target="../theme/theme4.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accent3">
            <a:lumMod val="40000"/>
            <a:lumOff val="60000"/>
            <a:alpha val="76000"/>
          </a:schemeClr>
        </a:solid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451799-8A17-45DD-84B7-3FD7F17FD362}" type="datetimeFigureOut">
              <a:rPr lang="it-IT" smtClean="0"/>
              <a:pPr/>
              <a:t>01/10/2022</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0CA07D-3A19-4C16-AB77-BB6E755DD976}"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 id="2147483695" r:id="rId12"/>
    <p:sldLayoutId id="2147483682"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accent3">
            <a:lumMod val="40000"/>
            <a:lumOff val="60000"/>
            <a:alpha val="76000"/>
          </a:schemeClr>
        </a:solid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69BBE1-D91B-4580-8076-3111BD7FBD1A}" type="datetimeFigureOut">
              <a:rPr lang="it-IT" smtClean="0"/>
              <a:pPr/>
              <a:t>01/10/2022</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95C682-4848-43AE-96C8-10E22F166BA2}"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accent3">
            <a:lumMod val="40000"/>
            <a:lumOff val="60000"/>
            <a:alpha val="76000"/>
          </a:schemeClr>
        </a:solid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451799-8A17-45DD-84B7-3FD7F17FD362}" type="datetimeFigureOut">
              <a:rPr lang="it-IT" smtClean="0"/>
              <a:pPr/>
              <a:t>01/10/2022</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0CA07D-3A19-4C16-AB77-BB6E755DD976}"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6" r:id="rId8"/>
    <p:sldLayoutId id="2147483872" r:id="rId9"/>
    <p:sldLayoutId id="2147483873" r:id="rId10"/>
    <p:sldLayoutId id="2147483874" r:id="rId11"/>
    <p:sldLayoutId id="2147483875"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FE907D-D0B8-4A76-BBA6-D2A6CEAE8757}" type="datetimeFigureOut">
              <a:rPr lang="it-IT" smtClean="0"/>
              <a:pPr/>
              <a:t>01/10/2022</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80D2BC-E4B7-429B-8BCE-AD23F07F4926}"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878" r:id="rId1"/>
    <p:sldLayoutId id="2147483879" r:id="rId2"/>
    <p:sldLayoutId id="2147483880" r:id="rId3"/>
    <p:sldLayoutId id="2147483881" r:id="rId4"/>
    <p:sldLayoutId id="2147483882" r:id="rId5"/>
    <p:sldLayoutId id="2147483883" r:id="rId6"/>
    <p:sldLayoutId id="2147483884" r:id="rId7"/>
    <p:sldLayoutId id="2147483885" r:id="rId8"/>
    <p:sldLayoutId id="2147483886" r:id="rId9"/>
    <p:sldLayoutId id="2147483887" r:id="rId10"/>
    <p:sldLayoutId id="2147483888"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85720" y="642918"/>
            <a:ext cx="8501122" cy="8279190"/>
          </a:xfrm>
          <a:prstGeom prst="rect">
            <a:avLst/>
          </a:prstGeom>
        </p:spPr>
        <p:txBody>
          <a:bodyPr wrap="square">
            <a:spAutoFit/>
          </a:bodyPr>
          <a:lstStyle/>
          <a:p>
            <a:pPr algn="ctr">
              <a:spcBef>
                <a:spcPts val="1200"/>
              </a:spcBef>
            </a:pPr>
            <a:endParaRPr lang="en-GB" sz="2400" b="1" dirty="0"/>
          </a:p>
          <a:p>
            <a:pPr algn="ctr">
              <a:spcBef>
                <a:spcPts val="1200"/>
              </a:spcBef>
            </a:pPr>
            <a:endParaRPr lang="en-GB" sz="2400" b="1" dirty="0"/>
          </a:p>
          <a:p>
            <a:pPr algn="ctr">
              <a:spcBef>
                <a:spcPts val="1200"/>
              </a:spcBef>
            </a:pPr>
            <a:r>
              <a:rPr lang="en-GB" sz="2400" b="1" dirty="0"/>
              <a:t>TRAVERSELLA</a:t>
            </a:r>
          </a:p>
          <a:p>
            <a:pPr algn="ctr">
              <a:spcBef>
                <a:spcPts val="1200"/>
              </a:spcBef>
            </a:pPr>
            <a:r>
              <a:rPr lang="en-GB" sz="2400" b="1" i="1" dirty="0"/>
              <a:t>ARCHEOLOGIA MINERARIA: UN INCONTRO TRA LA STORIA DEL PIANETA E LA STORIA DELL’UOMO</a:t>
            </a:r>
          </a:p>
          <a:p>
            <a:pPr algn="ctr">
              <a:spcBef>
                <a:spcPts val="1200"/>
              </a:spcBef>
            </a:pPr>
            <a:r>
              <a:rPr lang="en-GB" sz="2400" b="1" i="1" dirty="0"/>
              <a:t>Tavola </a:t>
            </a:r>
            <a:r>
              <a:rPr lang="en-GB" sz="2400" b="1" i="1" dirty="0" err="1"/>
              <a:t>Rotonda</a:t>
            </a:r>
            <a:endParaRPr lang="en-GB" sz="2400" b="1" i="1" dirty="0"/>
          </a:p>
          <a:p>
            <a:pPr algn="ctr"/>
            <a:endParaRPr lang="en-GB" sz="2800" b="1" i="1" dirty="0"/>
          </a:p>
          <a:p>
            <a:pPr algn="ctr"/>
            <a:r>
              <a:rPr lang="en-GB" sz="2400" b="1" dirty="0"/>
              <a:t>La </a:t>
            </a:r>
            <a:r>
              <a:rPr lang="en-GB" sz="2400" b="1" dirty="0" err="1"/>
              <a:t>valorizzazione</a:t>
            </a:r>
            <a:r>
              <a:rPr lang="en-GB" sz="2400" b="1" dirty="0"/>
              <a:t> </a:t>
            </a:r>
            <a:r>
              <a:rPr lang="en-GB" sz="2400" b="1" dirty="0" err="1"/>
              <a:t>turistica</a:t>
            </a:r>
            <a:r>
              <a:rPr lang="en-GB" sz="2400" b="1" dirty="0"/>
              <a:t> e </a:t>
            </a:r>
            <a:r>
              <a:rPr lang="en-GB" sz="2400" b="1" dirty="0" err="1"/>
              <a:t>culturale</a:t>
            </a:r>
            <a:r>
              <a:rPr lang="en-GB" sz="2400" b="1" dirty="0"/>
              <a:t> </a:t>
            </a:r>
            <a:r>
              <a:rPr lang="en-GB" sz="2400" b="1" dirty="0" err="1"/>
              <a:t>delle</a:t>
            </a:r>
            <a:r>
              <a:rPr lang="en-GB" sz="2400" b="1" dirty="0"/>
              <a:t> </a:t>
            </a:r>
            <a:r>
              <a:rPr lang="en-GB" sz="2400" b="1" dirty="0" err="1"/>
              <a:t>miniere</a:t>
            </a:r>
            <a:r>
              <a:rPr lang="en-GB" sz="2400" b="1" dirty="0"/>
              <a:t> </a:t>
            </a:r>
            <a:r>
              <a:rPr lang="en-GB" sz="2400" b="1" dirty="0" err="1"/>
              <a:t>dismesse</a:t>
            </a:r>
            <a:r>
              <a:rPr lang="en-GB" sz="2400" b="1" dirty="0"/>
              <a:t>:</a:t>
            </a:r>
          </a:p>
          <a:p>
            <a:pPr algn="ctr"/>
            <a:r>
              <a:rPr lang="en-GB" sz="2400" b="1" dirty="0"/>
              <a:t>il </a:t>
            </a:r>
            <a:r>
              <a:rPr lang="en-GB" sz="2400" b="1" dirty="0" err="1"/>
              <a:t>ruolo</a:t>
            </a:r>
            <a:r>
              <a:rPr lang="en-GB" sz="2400" b="1" dirty="0"/>
              <a:t> </a:t>
            </a:r>
            <a:r>
              <a:rPr lang="en-GB" sz="2400" b="1" dirty="0" err="1"/>
              <a:t>dello</a:t>
            </a:r>
            <a:r>
              <a:rPr lang="en-GB" sz="2400" b="1" dirty="0"/>
              <a:t> </a:t>
            </a:r>
            <a:r>
              <a:rPr lang="en-GB" sz="2400" b="1" dirty="0" err="1"/>
              <a:t>Stato</a:t>
            </a:r>
            <a:r>
              <a:rPr lang="en-GB" sz="2400" b="1" dirty="0"/>
              <a:t> e </a:t>
            </a:r>
            <a:r>
              <a:rPr lang="en-GB" sz="2400" b="1" dirty="0" err="1"/>
              <a:t>delle</a:t>
            </a:r>
            <a:r>
              <a:rPr lang="en-GB" sz="2400" b="1" dirty="0"/>
              <a:t> </a:t>
            </a:r>
            <a:r>
              <a:rPr lang="en-GB" sz="2400" b="1" dirty="0" err="1"/>
              <a:t>Regioni</a:t>
            </a:r>
            <a:endParaRPr lang="en-GB" sz="2400" b="1" dirty="0"/>
          </a:p>
          <a:p>
            <a:pPr algn="ctr"/>
            <a:endParaRPr lang="it-IT" sz="2800" dirty="0"/>
          </a:p>
          <a:p>
            <a:pPr algn="ctr"/>
            <a:r>
              <a:rPr lang="it-IT" sz="2800" dirty="0"/>
              <a:t>                         </a:t>
            </a:r>
            <a:r>
              <a:rPr lang="it-IT" sz="2400" dirty="0"/>
              <a:t>Ing. Domenico Savoca</a:t>
            </a:r>
          </a:p>
          <a:p>
            <a:r>
              <a:rPr lang="it-IT" sz="2400" dirty="0"/>
              <a:t>                           		       Presidente ANIM</a:t>
            </a:r>
            <a:br>
              <a:rPr lang="it-IT" sz="2400" dirty="0"/>
            </a:br>
            <a:r>
              <a:rPr lang="it-IT" sz="4400" dirty="0"/>
              <a:t>     </a:t>
            </a:r>
            <a:r>
              <a:rPr lang="it-IT" sz="2400" dirty="0"/>
              <a:t>30 settembre 2022</a:t>
            </a:r>
          </a:p>
          <a:p>
            <a:pPr algn="ctr"/>
            <a:r>
              <a:rPr lang="it-IT" sz="2400" dirty="0"/>
              <a:t>	</a:t>
            </a:r>
            <a:r>
              <a:rPr lang="it-IT" dirty="0"/>
              <a:t>	                                   </a:t>
            </a:r>
            <a:br>
              <a:rPr lang="it-IT" dirty="0"/>
            </a:br>
            <a:endParaRPr lang="en-GB" b="1" dirty="0"/>
          </a:p>
          <a:p>
            <a:pPr algn="ctr"/>
            <a:endParaRPr lang="it-IT" sz="1600" b="1" dirty="0"/>
          </a:p>
          <a:p>
            <a:pPr algn="ctr"/>
            <a:br>
              <a:rPr lang="it-IT" sz="1600" b="1" dirty="0"/>
            </a:br>
            <a:br>
              <a:rPr lang="it-IT" sz="1600" dirty="0"/>
            </a:br>
            <a:br>
              <a:rPr lang="it-IT" sz="1200" dirty="0"/>
            </a:br>
            <a:br>
              <a:rPr lang="it-IT" sz="1600" b="1" dirty="0"/>
            </a:br>
            <a:r>
              <a:rPr lang="it-IT" sz="1200" b="1" dirty="0"/>
              <a:t>	                                                                                            </a:t>
            </a:r>
            <a:br>
              <a:rPr lang="it-IT" sz="1600" dirty="0"/>
            </a:br>
            <a:endParaRPr lang="it-IT" dirty="0"/>
          </a:p>
        </p:txBody>
      </p:sp>
      <p:sp>
        <p:nvSpPr>
          <p:cNvPr id="6" name="CasellaDiTesto 5"/>
          <p:cNvSpPr txBox="1"/>
          <p:nvPr/>
        </p:nvSpPr>
        <p:spPr>
          <a:xfrm>
            <a:off x="0" y="-24"/>
            <a:ext cx="9144000" cy="523220"/>
          </a:xfrm>
          <a:prstGeom prst="rect">
            <a:avLst/>
          </a:prstGeom>
          <a:solidFill>
            <a:schemeClr val="accent6"/>
          </a:solidFill>
        </p:spPr>
        <p:txBody>
          <a:bodyPr wrap="square" rtlCol="0">
            <a:spAutoFit/>
          </a:bodyPr>
          <a:lstStyle/>
          <a:p>
            <a:pPr algn="ctr"/>
            <a:r>
              <a:rPr lang="it-IT" sz="2800" b="1" dirty="0">
                <a:solidFill>
                  <a:schemeClr val="tx2">
                    <a:lumMod val="75000"/>
                  </a:schemeClr>
                </a:solidFill>
              </a:rPr>
              <a:t>ANIM – Associazione Nazionale Ingegneri Minerari </a:t>
            </a:r>
          </a:p>
        </p:txBody>
      </p:sp>
      <p:pic>
        <p:nvPicPr>
          <p:cNvPr id="5" name="Picture 6" descr="ANIM logo"/>
          <p:cNvPicPr>
            <a:picLocks noChangeAspect="1" noChangeArrowheads="1"/>
          </p:cNvPicPr>
          <p:nvPr/>
        </p:nvPicPr>
        <p:blipFill>
          <a:blip r:embed="rId3"/>
          <a:srcRect l="8263" t="5609" r="18428" b="11217"/>
          <a:stretch>
            <a:fillRect/>
          </a:stretch>
        </p:blipFill>
        <p:spPr bwMode="auto">
          <a:xfrm>
            <a:off x="4211960" y="642918"/>
            <a:ext cx="901526" cy="1078508"/>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14348" y="785794"/>
            <a:ext cx="7858180" cy="4154984"/>
          </a:xfrm>
          <a:prstGeom prst="rect">
            <a:avLst/>
          </a:prstGeom>
        </p:spPr>
        <p:txBody>
          <a:bodyPr wrap="square">
            <a:spAutoFit/>
          </a:bodyPr>
          <a:lstStyle/>
          <a:p>
            <a:pPr marL="342900" indent="-342900" algn="ctr">
              <a:defRPr/>
            </a:pPr>
            <a:r>
              <a:rPr lang="en-GB" sz="2400" b="1" dirty="0"/>
              <a:t>PROPOSTA LEGGE RE.MI. </a:t>
            </a:r>
          </a:p>
          <a:p>
            <a:pPr marL="342900" indent="-342900" algn="ctr">
              <a:defRPr/>
            </a:pPr>
            <a:endParaRPr lang="en-GB" sz="2400" b="1" i="1" dirty="0"/>
          </a:p>
          <a:p>
            <a:pPr>
              <a:defRPr/>
            </a:pPr>
            <a:r>
              <a:rPr lang="en-GB" sz="2400" b="1" i="1" dirty="0"/>
              <a:t>La RE.MI., al fine di </a:t>
            </a:r>
            <a:r>
              <a:rPr lang="en-GB" sz="2400" b="1" i="1" dirty="0" err="1"/>
              <a:t>contribuire</a:t>
            </a:r>
            <a:r>
              <a:rPr lang="en-GB" sz="2400" b="1" i="1" dirty="0"/>
              <a:t> </a:t>
            </a:r>
            <a:r>
              <a:rPr lang="en-GB" sz="2400" b="1" i="1" dirty="0" err="1"/>
              <a:t>allo</a:t>
            </a:r>
            <a:r>
              <a:rPr lang="en-GB" sz="2400" b="1" i="1" dirty="0"/>
              <a:t> </a:t>
            </a:r>
            <a:r>
              <a:rPr lang="en-GB" sz="2400" b="1" i="1" dirty="0" err="1"/>
              <a:t>sviluppo</a:t>
            </a:r>
            <a:r>
              <a:rPr lang="en-GB" sz="2400" b="1" i="1" dirty="0"/>
              <a:t> </a:t>
            </a:r>
            <a:r>
              <a:rPr lang="en-GB" sz="2400" b="1" i="1" dirty="0" err="1"/>
              <a:t>delle</a:t>
            </a:r>
            <a:r>
              <a:rPr lang="en-GB" sz="2400" b="1" i="1" dirty="0"/>
              <a:t> </a:t>
            </a:r>
            <a:r>
              <a:rPr lang="en-GB" sz="2400" b="1" i="1" dirty="0" err="1"/>
              <a:t>attività</a:t>
            </a:r>
            <a:r>
              <a:rPr lang="en-GB" sz="2400" b="1" i="1" dirty="0"/>
              <a:t> di </a:t>
            </a:r>
            <a:r>
              <a:rPr lang="en-GB" sz="2400" b="1" i="1" dirty="0" err="1"/>
              <a:t>valorizzazione</a:t>
            </a:r>
            <a:r>
              <a:rPr lang="en-GB" sz="2400" b="1" i="1" dirty="0"/>
              <a:t> del </a:t>
            </a:r>
            <a:r>
              <a:rPr lang="en-GB" sz="2400" b="1" i="1" dirty="0" err="1"/>
              <a:t>patrimonio</a:t>
            </a:r>
            <a:r>
              <a:rPr lang="en-GB" sz="2400" b="1" i="1" dirty="0"/>
              <a:t> </a:t>
            </a:r>
            <a:r>
              <a:rPr lang="en-GB" sz="2400" b="1" i="1" dirty="0" err="1"/>
              <a:t>minerario</a:t>
            </a:r>
            <a:r>
              <a:rPr lang="en-GB" sz="2400" b="1" i="1" dirty="0"/>
              <a:t> </a:t>
            </a:r>
            <a:r>
              <a:rPr lang="en-GB" sz="2400" b="1" i="1" dirty="0" err="1"/>
              <a:t>dismesso</a:t>
            </a:r>
            <a:r>
              <a:rPr lang="en-GB" sz="2400" b="1" i="1" dirty="0"/>
              <a:t>,</a:t>
            </a:r>
            <a:r>
              <a:rPr lang="it-IT" sz="2400" b="1" i="1" dirty="0"/>
              <a:t> ha elaborato, con il contributo delle Associazioni aderenti, una proposta normativa per unificare la legislazione a livello nazionale ed ottenere livelli uniformi di sicurezza</a:t>
            </a:r>
          </a:p>
          <a:p>
            <a:pPr>
              <a:defRPr/>
            </a:pPr>
            <a:r>
              <a:rPr lang="it-IT" sz="2400" b="1" i="1" dirty="0"/>
              <a:t>E’ stato prodotto un PDL specifico, presentato per l’approvazione alla Camera dei Deputati con il n. 1274, che non è stato convertito in legge, anche per le recenti vicissitudini del Parlamento e del Governo italiani</a:t>
            </a:r>
          </a:p>
        </p:txBody>
      </p:sp>
      <p:sp>
        <p:nvSpPr>
          <p:cNvPr id="3" name="Rettangolo 2"/>
          <p:cNvSpPr/>
          <p:nvPr/>
        </p:nvSpPr>
        <p:spPr>
          <a:xfrm>
            <a:off x="1357290" y="4214818"/>
            <a:ext cx="3714744" cy="307777"/>
          </a:xfrm>
          <a:prstGeom prst="rect">
            <a:avLst/>
          </a:prstGeom>
        </p:spPr>
        <p:txBody>
          <a:bodyPr wrap="square">
            <a:spAutoFit/>
          </a:bodyPr>
          <a:lstStyle/>
          <a:p>
            <a:endParaRPr lang="it-IT" sz="1400" dirty="0"/>
          </a:p>
        </p:txBody>
      </p:sp>
      <p:sp>
        <p:nvSpPr>
          <p:cNvPr id="5" name="CasellaDiTesto 4"/>
          <p:cNvSpPr txBox="1"/>
          <p:nvPr/>
        </p:nvSpPr>
        <p:spPr>
          <a:xfrm>
            <a:off x="0" y="1"/>
            <a:ext cx="9144000" cy="523220"/>
          </a:xfrm>
          <a:prstGeom prst="rect">
            <a:avLst/>
          </a:prstGeom>
          <a:solidFill>
            <a:schemeClr val="accent6"/>
          </a:solidFill>
        </p:spPr>
        <p:txBody>
          <a:bodyPr wrap="square" rtlCol="0">
            <a:spAutoFit/>
          </a:bodyPr>
          <a:lstStyle/>
          <a:p>
            <a:pPr algn="ctr"/>
            <a:r>
              <a:rPr lang="it-IT" sz="2800" b="1" dirty="0">
                <a:solidFill>
                  <a:schemeClr val="tx2">
                    <a:lumMod val="75000"/>
                  </a:schemeClr>
                </a:solidFill>
              </a:rPr>
              <a:t>ANIM – Associazione Nazionale Ingegneri Minerari</a:t>
            </a:r>
          </a:p>
        </p:txBody>
      </p:sp>
    </p:spTree>
    <p:extLst>
      <p:ext uri="{BB962C8B-B14F-4D97-AF65-F5344CB8AC3E}">
        <p14:creationId xmlns:p14="http://schemas.microsoft.com/office/powerpoint/2010/main" val="4141449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14348" y="785794"/>
            <a:ext cx="7858180" cy="12280285"/>
          </a:xfrm>
          <a:prstGeom prst="rect">
            <a:avLst/>
          </a:prstGeom>
        </p:spPr>
        <p:txBody>
          <a:bodyPr wrap="square">
            <a:spAutoFit/>
          </a:bodyPr>
          <a:lstStyle/>
          <a:p>
            <a:pPr marL="342900" indent="-342900" algn="ctr">
              <a:defRPr/>
            </a:pPr>
            <a:r>
              <a:rPr lang="en-GB" sz="2400" b="1" dirty="0"/>
              <a:t>LEGISLAZIONE REGIONE LOMBARDIA</a:t>
            </a:r>
          </a:p>
          <a:p>
            <a:pPr marL="342900" indent="-342900">
              <a:defRPr/>
            </a:pPr>
            <a:r>
              <a:rPr lang="en-GB" sz="2400" b="1" dirty="0"/>
              <a:t> </a:t>
            </a:r>
            <a:r>
              <a:rPr lang="en-GB" sz="2400" b="1" i="1" dirty="0"/>
              <a:t>La </a:t>
            </a:r>
            <a:r>
              <a:rPr lang="en-GB" sz="2400" b="1" i="1" dirty="0" err="1"/>
              <a:t>legge</a:t>
            </a:r>
            <a:r>
              <a:rPr lang="en-GB" sz="2400" b="1" i="1" dirty="0"/>
              <a:t> </a:t>
            </a:r>
            <a:r>
              <a:rPr lang="en-GB" sz="2400" b="1" i="1" dirty="0" err="1"/>
              <a:t>regione</a:t>
            </a:r>
            <a:r>
              <a:rPr lang="en-GB" sz="2400" b="1" i="1" dirty="0"/>
              <a:t> </a:t>
            </a:r>
            <a:r>
              <a:rPr lang="en-GB" sz="2400" b="1" i="1" dirty="0" err="1"/>
              <a:t>Lombardia</a:t>
            </a:r>
            <a:r>
              <a:rPr lang="en-GB" sz="2400" b="1" i="1" dirty="0"/>
              <a:t> n. 28/2009 ha individuate </a:t>
            </a:r>
            <a:r>
              <a:rPr lang="en-GB" sz="2400" b="1" i="1" dirty="0" err="1"/>
              <a:t>gli</a:t>
            </a:r>
            <a:r>
              <a:rPr lang="en-GB" sz="2400" b="1" i="1" dirty="0"/>
              <a:t> </a:t>
            </a:r>
            <a:r>
              <a:rPr lang="en-GB" sz="2400" b="1" i="1" dirty="0" err="1"/>
              <a:t>obiettivi</a:t>
            </a:r>
            <a:r>
              <a:rPr lang="en-GB" sz="2400" b="1" i="1" dirty="0"/>
              <a:t> per lo </a:t>
            </a:r>
            <a:r>
              <a:rPr lang="en-GB" sz="2400" b="1" i="1" dirty="0" err="1"/>
              <a:t>sviluppo</a:t>
            </a:r>
            <a:r>
              <a:rPr lang="en-GB" sz="2400" b="1" i="1" dirty="0"/>
              <a:t> </a:t>
            </a:r>
            <a:r>
              <a:rPr lang="en-GB" sz="2400" b="1" i="1" dirty="0" err="1"/>
              <a:t>delle</a:t>
            </a:r>
            <a:r>
              <a:rPr lang="en-GB" sz="2400" b="1" i="1" dirty="0"/>
              <a:t> </a:t>
            </a:r>
            <a:r>
              <a:rPr lang="en-GB" sz="2400" b="1" i="1" dirty="0" err="1"/>
              <a:t>attività</a:t>
            </a:r>
            <a:r>
              <a:rPr lang="en-GB" sz="2400" b="1" i="1" dirty="0"/>
              <a:t> di </a:t>
            </a:r>
            <a:r>
              <a:rPr lang="en-GB" sz="2400" b="1" i="1" dirty="0" err="1"/>
              <a:t>valorizzazione</a:t>
            </a:r>
            <a:r>
              <a:rPr lang="en-GB" sz="2400" b="1" i="1" dirty="0"/>
              <a:t> </a:t>
            </a:r>
            <a:r>
              <a:rPr lang="en-GB" sz="2400" b="1" i="1" dirty="0" err="1"/>
              <a:t>delle</a:t>
            </a:r>
            <a:r>
              <a:rPr lang="en-GB" sz="2400" b="1" i="1" dirty="0"/>
              <a:t> </a:t>
            </a:r>
            <a:r>
              <a:rPr lang="en-GB" sz="2400" b="1" i="1" dirty="0" err="1"/>
              <a:t>miniere</a:t>
            </a:r>
            <a:r>
              <a:rPr lang="en-GB" sz="2400" b="1" i="1" dirty="0"/>
              <a:t> </a:t>
            </a:r>
            <a:r>
              <a:rPr lang="en-GB" sz="2400" b="1" i="1" dirty="0" err="1"/>
              <a:t>dismesse</a:t>
            </a:r>
            <a:r>
              <a:rPr lang="en-GB" sz="2400" b="1" i="1" dirty="0"/>
              <a:t>, </a:t>
            </a:r>
            <a:r>
              <a:rPr lang="en-GB" sz="2400" b="1" i="1" dirty="0" err="1"/>
              <a:t>determinandone</a:t>
            </a:r>
            <a:r>
              <a:rPr lang="en-GB" sz="2400" b="1" i="1" dirty="0"/>
              <a:t> le </a:t>
            </a:r>
            <a:r>
              <a:rPr lang="en-GB" sz="2400" b="1" i="1" dirty="0" err="1"/>
              <a:t>azioni</a:t>
            </a:r>
            <a:r>
              <a:rPr lang="en-GB" sz="2400" b="1" i="1" dirty="0"/>
              <a:t> </a:t>
            </a:r>
            <a:r>
              <a:rPr lang="en-GB" sz="2400" b="1" i="1" dirty="0" err="1"/>
              <a:t>necessarie</a:t>
            </a:r>
            <a:endParaRPr lang="en-GB" sz="2400" b="1" i="1" dirty="0"/>
          </a:p>
          <a:p>
            <a:pPr marL="457200" indent="-457200">
              <a:buFont typeface="+mj-lt"/>
              <a:buAutoNum type="arabicPeriod"/>
              <a:defRPr/>
            </a:pPr>
            <a:r>
              <a:rPr lang="en-GB" sz="2400" b="1" i="1" dirty="0" err="1"/>
              <a:t>Previsione</a:t>
            </a:r>
            <a:r>
              <a:rPr lang="en-GB" sz="2400" b="1" i="1" dirty="0"/>
              <a:t> </a:t>
            </a:r>
            <a:r>
              <a:rPr lang="en-GB" sz="2400" b="1" i="1" dirty="0" err="1"/>
              <a:t>della</a:t>
            </a:r>
            <a:r>
              <a:rPr lang="en-GB" sz="2400" b="1" i="1" dirty="0"/>
              <a:t> </a:t>
            </a:r>
            <a:r>
              <a:rPr lang="en-GB" sz="2400" b="1" i="1" dirty="0" err="1"/>
              <a:t>necessità</a:t>
            </a:r>
            <a:r>
              <a:rPr lang="en-GB" sz="2400" b="1" i="1" dirty="0"/>
              <a:t> di </a:t>
            </a:r>
            <a:r>
              <a:rPr lang="en-GB" sz="2400" b="1" i="1" dirty="0" err="1"/>
              <a:t>autorizzazione</a:t>
            </a:r>
            <a:r>
              <a:rPr lang="en-GB" sz="2400" b="1" i="1" dirty="0"/>
              <a:t> </a:t>
            </a:r>
            <a:r>
              <a:rPr lang="en-GB" sz="2400" b="1" i="1" dirty="0" err="1"/>
              <a:t>dell’attività</a:t>
            </a:r>
            <a:r>
              <a:rPr lang="en-GB" sz="2400" b="1" i="1" dirty="0"/>
              <a:t> di </a:t>
            </a:r>
            <a:r>
              <a:rPr lang="en-GB" sz="2400" b="1" i="1" dirty="0" err="1"/>
              <a:t>valorizzazione</a:t>
            </a:r>
            <a:endParaRPr lang="en-GB" sz="2400" b="1" i="1" dirty="0"/>
          </a:p>
          <a:p>
            <a:pPr marL="457200" indent="-457200">
              <a:buFont typeface="+mj-lt"/>
              <a:buAutoNum type="arabicPeriod"/>
              <a:defRPr/>
            </a:pPr>
            <a:r>
              <a:rPr lang="en-GB" sz="2400" b="1" i="1" dirty="0" err="1"/>
              <a:t>Previsione</a:t>
            </a:r>
            <a:r>
              <a:rPr lang="en-GB" sz="2400" b="1" i="1" dirty="0"/>
              <a:t> del </a:t>
            </a:r>
            <a:r>
              <a:rPr lang="en-GB" sz="2400" b="1" i="1" dirty="0" err="1"/>
              <a:t>programma</a:t>
            </a:r>
            <a:r>
              <a:rPr lang="en-GB" sz="2400" b="1" i="1" dirty="0"/>
              <a:t> </a:t>
            </a:r>
            <a:r>
              <a:rPr lang="en-GB" sz="2400" b="1" i="1" dirty="0" err="1"/>
              <a:t>regionale</a:t>
            </a:r>
            <a:r>
              <a:rPr lang="en-GB" sz="2400" b="1" i="1" dirty="0"/>
              <a:t> per </a:t>
            </a:r>
            <a:r>
              <a:rPr lang="en-GB" sz="2400" b="1" i="1" dirty="0" err="1"/>
              <a:t>ilrecupero</a:t>
            </a:r>
            <a:r>
              <a:rPr lang="en-GB" sz="2400" b="1" i="1" dirty="0"/>
              <a:t> e la </a:t>
            </a:r>
            <a:r>
              <a:rPr lang="en-GB" sz="2400" b="1" i="1" dirty="0" err="1"/>
              <a:t>valorizzazione</a:t>
            </a:r>
            <a:r>
              <a:rPr lang="en-GB" sz="2400" b="1" i="1" dirty="0"/>
              <a:t> del </a:t>
            </a:r>
            <a:r>
              <a:rPr lang="en-GB" sz="2400" b="1" i="1" dirty="0" err="1"/>
              <a:t>patrimonio</a:t>
            </a:r>
            <a:r>
              <a:rPr lang="en-GB" sz="2400" b="1" i="1" dirty="0"/>
              <a:t> </a:t>
            </a:r>
            <a:r>
              <a:rPr lang="en-GB" sz="2400" b="1" i="1" dirty="0" err="1"/>
              <a:t>minerario</a:t>
            </a:r>
            <a:r>
              <a:rPr lang="en-GB" sz="2400" b="1" i="1" dirty="0"/>
              <a:t> </a:t>
            </a:r>
            <a:r>
              <a:rPr lang="en-GB" sz="2400" b="1" i="1" dirty="0" err="1"/>
              <a:t>dismesso</a:t>
            </a:r>
            <a:endParaRPr lang="en-GB" sz="2400" b="1" i="1" dirty="0"/>
          </a:p>
          <a:p>
            <a:pPr marL="457200" indent="-457200">
              <a:buFont typeface="+mj-lt"/>
              <a:buAutoNum type="arabicPeriod"/>
              <a:defRPr/>
            </a:pPr>
            <a:r>
              <a:rPr lang="en-GB" sz="2400" b="1" i="1" dirty="0" err="1"/>
              <a:t>Istituzione</a:t>
            </a:r>
            <a:r>
              <a:rPr lang="en-GB" sz="2400" b="1" i="1" dirty="0"/>
              <a:t> di </a:t>
            </a:r>
            <a:r>
              <a:rPr lang="en-GB" sz="2400" b="1" i="1" dirty="0" err="1"/>
              <a:t>parchi</a:t>
            </a:r>
            <a:r>
              <a:rPr lang="en-GB" sz="2400" b="1" i="1" dirty="0"/>
              <a:t> </a:t>
            </a:r>
            <a:r>
              <a:rPr lang="en-GB" sz="2400" b="1" i="1" dirty="0" err="1"/>
              <a:t>geominerari</a:t>
            </a:r>
            <a:endParaRPr lang="en-GB" sz="2400" b="1" i="1" dirty="0"/>
          </a:p>
          <a:p>
            <a:pPr marL="457200" indent="-457200">
              <a:buFont typeface="+mj-lt"/>
              <a:buAutoNum type="arabicPeriod"/>
              <a:defRPr/>
            </a:pPr>
            <a:r>
              <a:rPr lang="en-GB" sz="2400" b="1" i="1" dirty="0" err="1"/>
              <a:t>Accreditamento</a:t>
            </a:r>
            <a:r>
              <a:rPr lang="en-GB" sz="2400" b="1" i="1" dirty="0"/>
              <a:t> </a:t>
            </a:r>
            <a:r>
              <a:rPr lang="en-GB" sz="2400" b="1" i="1" dirty="0" err="1"/>
              <a:t>degli</a:t>
            </a:r>
            <a:r>
              <a:rPr lang="en-GB" sz="2400" b="1" i="1" dirty="0"/>
              <a:t> </a:t>
            </a:r>
            <a:r>
              <a:rPr lang="en-GB" sz="2400" b="1" i="1" dirty="0" err="1"/>
              <a:t>operatori</a:t>
            </a:r>
            <a:r>
              <a:rPr lang="en-GB" sz="2400" b="1" i="1" dirty="0"/>
              <a:t> per </a:t>
            </a:r>
            <a:r>
              <a:rPr lang="en-GB" sz="2400" b="1" i="1" dirty="0" err="1"/>
              <a:t>l’attività</a:t>
            </a:r>
            <a:r>
              <a:rPr lang="en-GB" sz="2400" b="1" i="1" dirty="0"/>
              <a:t> di </a:t>
            </a:r>
            <a:r>
              <a:rPr lang="en-GB" sz="2400" b="1" i="1" dirty="0" err="1"/>
              <a:t>valorizzazione</a:t>
            </a:r>
            <a:r>
              <a:rPr lang="en-GB" sz="2400" b="1" i="1" dirty="0"/>
              <a:t> del </a:t>
            </a:r>
            <a:r>
              <a:rPr lang="en-GB" sz="2400" b="1" i="1" dirty="0" err="1"/>
              <a:t>patrimonio</a:t>
            </a:r>
            <a:r>
              <a:rPr lang="en-GB" sz="2400" b="1" i="1" dirty="0"/>
              <a:t> </a:t>
            </a:r>
            <a:r>
              <a:rPr lang="en-GB" sz="2400" b="1" i="1" dirty="0" err="1"/>
              <a:t>minerario</a:t>
            </a:r>
            <a:r>
              <a:rPr lang="en-GB" sz="2400" b="1" i="1" dirty="0"/>
              <a:t> </a:t>
            </a:r>
            <a:r>
              <a:rPr lang="en-GB" sz="2400" b="1" i="1" dirty="0" err="1"/>
              <a:t>dismesso</a:t>
            </a:r>
            <a:endParaRPr lang="en-GB" sz="2400" b="1" i="1" dirty="0"/>
          </a:p>
          <a:p>
            <a:pPr marL="457200" indent="-457200">
              <a:buFont typeface="+mj-lt"/>
              <a:buAutoNum type="arabicPeriod"/>
              <a:defRPr/>
            </a:pPr>
            <a:r>
              <a:rPr lang="en-GB" sz="2400" b="1" i="1" dirty="0" err="1"/>
              <a:t>Previsione</a:t>
            </a:r>
            <a:r>
              <a:rPr lang="en-GB" sz="2400" b="1" i="1" dirty="0"/>
              <a:t> del </a:t>
            </a:r>
            <a:r>
              <a:rPr lang="en-GB" sz="2400" b="1" i="1" dirty="0" err="1"/>
              <a:t>catasto</a:t>
            </a:r>
            <a:r>
              <a:rPr lang="en-GB" sz="2400" b="1" i="1" dirty="0"/>
              <a:t> </a:t>
            </a:r>
            <a:r>
              <a:rPr lang="en-GB" sz="2400" b="1" i="1" dirty="0" err="1"/>
              <a:t>delle</a:t>
            </a:r>
            <a:r>
              <a:rPr lang="en-GB" sz="2400" b="1" i="1" dirty="0"/>
              <a:t> </a:t>
            </a:r>
            <a:r>
              <a:rPr lang="en-GB" sz="2400" b="1" i="1" dirty="0" err="1"/>
              <a:t>miniere</a:t>
            </a:r>
            <a:r>
              <a:rPr lang="en-GB" sz="2400" b="1" i="1" dirty="0"/>
              <a:t> </a:t>
            </a:r>
            <a:r>
              <a:rPr lang="en-GB" sz="2400" b="1" i="1" dirty="0" err="1"/>
              <a:t>dismesse</a:t>
            </a:r>
            <a:endParaRPr lang="en-GB" sz="2400" b="1" i="1" dirty="0"/>
          </a:p>
          <a:p>
            <a:pPr marL="457200" indent="-457200">
              <a:buFont typeface="+mj-lt"/>
              <a:buAutoNum type="arabicPeriod"/>
              <a:defRPr/>
            </a:pPr>
            <a:r>
              <a:rPr lang="en-GB" sz="2400" b="1" i="1" dirty="0" err="1"/>
              <a:t>Applicazione</a:t>
            </a:r>
            <a:r>
              <a:rPr lang="en-GB" sz="2400" b="1" i="1" dirty="0"/>
              <a:t> </a:t>
            </a:r>
            <a:r>
              <a:rPr lang="en-GB" sz="2400" b="1" i="1" dirty="0" err="1"/>
              <a:t>delle</a:t>
            </a:r>
            <a:r>
              <a:rPr lang="en-GB" sz="2400" b="1" i="1" dirty="0"/>
              <a:t> </a:t>
            </a:r>
            <a:r>
              <a:rPr lang="en-GB" sz="2400" b="1" i="1" dirty="0" err="1"/>
              <a:t>norme</a:t>
            </a:r>
            <a:r>
              <a:rPr lang="en-GB" sz="2400" b="1" i="1" dirty="0"/>
              <a:t> di </a:t>
            </a:r>
            <a:r>
              <a:rPr lang="en-GB" sz="2400" b="1" i="1" dirty="0" err="1"/>
              <a:t>polizia</a:t>
            </a:r>
            <a:r>
              <a:rPr lang="en-GB" sz="2400" b="1" i="1" dirty="0"/>
              <a:t> </a:t>
            </a:r>
            <a:r>
              <a:rPr lang="en-GB" sz="2400" b="1" i="1" dirty="0" err="1"/>
              <a:t>mineraria</a:t>
            </a:r>
            <a:r>
              <a:rPr lang="en-GB" sz="2400" b="1" i="1" dirty="0"/>
              <a:t> per la tutela </a:t>
            </a:r>
            <a:r>
              <a:rPr lang="en-GB" sz="2400" b="1" i="1" dirty="0" err="1"/>
              <a:t>della</a:t>
            </a:r>
            <a:r>
              <a:rPr lang="en-GB" sz="2400" b="1" i="1" dirty="0"/>
              <a:t> salute e </a:t>
            </a:r>
            <a:r>
              <a:rPr lang="en-GB" sz="2400" b="1" i="1" dirty="0" err="1"/>
              <a:t>della</a:t>
            </a:r>
            <a:r>
              <a:rPr lang="en-GB" sz="2400" b="1" i="1" dirty="0"/>
              <a:t> </a:t>
            </a:r>
            <a:r>
              <a:rPr lang="en-GB" sz="2400" b="1" i="1" dirty="0" err="1"/>
              <a:t>sicurezza</a:t>
            </a:r>
            <a:r>
              <a:rPr lang="en-GB" sz="2400" b="1" i="1" dirty="0"/>
              <a:t> </a:t>
            </a:r>
            <a:r>
              <a:rPr lang="en-GB" sz="2400" b="1" i="1" dirty="0" err="1"/>
              <a:t>dei</a:t>
            </a:r>
            <a:r>
              <a:rPr lang="en-GB" sz="2400" b="1" i="1" dirty="0"/>
              <a:t> </a:t>
            </a:r>
            <a:r>
              <a:rPr lang="en-GB" sz="2400" b="1" i="1" dirty="0" err="1"/>
              <a:t>lavoratori</a:t>
            </a:r>
            <a:r>
              <a:rPr lang="en-GB" sz="2400" b="1" i="1" dirty="0"/>
              <a:t> e </a:t>
            </a:r>
            <a:r>
              <a:rPr lang="en-GB" sz="2400" b="1" i="1" dirty="0" err="1"/>
              <a:t>dei</a:t>
            </a:r>
            <a:r>
              <a:rPr lang="en-GB" sz="2400" b="1" i="1" dirty="0"/>
              <a:t> </a:t>
            </a:r>
            <a:r>
              <a:rPr lang="en-GB" sz="2400" b="1" i="1" dirty="0" err="1"/>
              <a:t>visitatori</a:t>
            </a:r>
            <a:endParaRPr lang="en-GB" sz="2400" b="1" i="1" dirty="0"/>
          </a:p>
          <a:p>
            <a:pPr>
              <a:defRPr/>
            </a:pPr>
            <a:endParaRPr lang="en-GB" sz="2400" b="1" i="1" dirty="0"/>
          </a:p>
          <a:p>
            <a:pPr>
              <a:defRPr/>
            </a:pPr>
            <a:endParaRPr lang="en-GB" sz="2400" b="1" i="1" dirty="0"/>
          </a:p>
          <a:p>
            <a:pPr>
              <a:defRPr/>
            </a:pPr>
            <a:endParaRPr lang="en-GB" sz="2400" b="1" i="1" dirty="0"/>
          </a:p>
          <a:p>
            <a:pPr>
              <a:defRPr/>
            </a:pPr>
            <a:endParaRPr lang="en-GB" sz="2400" b="1" i="1" dirty="0"/>
          </a:p>
          <a:p>
            <a:pPr>
              <a:defRPr/>
            </a:pPr>
            <a:endParaRPr lang="en-GB" sz="2400" b="1" i="1" dirty="0"/>
          </a:p>
          <a:p>
            <a:pPr>
              <a:defRPr/>
            </a:pPr>
            <a:endParaRPr lang="en-GB" sz="2400" b="1" i="1" dirty="0"/>
          </a:p>
          <a:p>
            <a:pPr>
              <a:defRPr/>
            </a:pPr>
            <a:endParaRPr lang="en-GB" sz="2400" b="1" i="1" dirty="0"/>
          </a:p>
          <a:p>
            <a:pPr>
              <a:defRPr/>
            </a:pPr>
            <a:endParaRPr lang="en-GB" sz="2400" b="1" i="1" dirty="0"/>
          </a:p>
          <a:p>
            <a:pPr>
              <a:defRPr/>
            </a:pPr>
            <a:endParaRPr lang="en-GB" sz="2400" b="1" i="1" dirty="0"/>
          </a:p>
          <a:p>
            <a:pPr>
              <a:defRPr/>
            </a:pPr>
            <a:endParaRPr lang="en-GB" sz="2400" b="1" i="1" dirty="0"/>
          </a:p>
          <a:p>
            <a:pPr>
              <a:defRPr/>
            </a:pPr>
            <a:endParaRPr lang="en-GB" sz="2400" b="1" i="1" dirty="0"/>
          </a:p>
          <a:p>
            <a:pPr>
              <a:defRPr/>
            </a:pPr>
            <a:endParaRPr lang="en-GB" sz="2400" b="1" i="1" dirty="0"/>
          </a:p>
          <a:p>
            <a:pPr>
              <a:defRPr/>
            </a:pPr>
            <a:endParaRPr lang="en-GB" sz="2400" b="1" i="1" dirty="0"/>
          </a:p>
          <a:p>
            <a:pPr>
              <a:defRPr/>
            </a:pPr>
            <a:endParaRPr lang="en-GB" sz="2400" b="1" i="1" dirty="0"/>
          </a:p>
          <a:p>
            <a:pPr>
              <a:defRPr/>
            </a:pPr>
            <a:endParaRPr lang="en-GB" sz="2400" b="1" i="1" dirty="0"/>
          </a:p>
          <a:p>
            <a:pPr>
              <a:defRPr/>
            </a:pPr>
            <a:endParaRPr lang="en-GB" sz="2400" b="1" i="1" dirty="0"/>
          </a:p>
          <a:p>
            <a:pPr>
              <a:defRPr/>
            </a:pPr>
            <a:endParaRPr lang="en-GB" sz="2400" b="1" i="1" dirty="0"/>
          </a:p>
        </p:txBody>
      </p:sp>
      <p:sp>
        <p:nvSpPr>
          <p:cNvPr id="3" name="Rettangolo 2"/>
          <p:cNvSpPr/>
          <p:nvPr/>
        </p:nvSpPr>
        <p:spPr>
          <a:xfrm>
            <a:off x="1357290" y="4214818"/>
            <a:ext cx="3714744" cy="307777"/>
          </a:xfrm>
          <a:prstGeom prst="rect">
            <a:avLst/>
          </a:prstGeom>
        </p:spPr>
        <p:txBody>
          <a:bodyPr wrap="square">
            <a:spAutoFit/>
          </a:bodyPr>
          <a:lstStyle/>
          <a:p>
            <a:endParaRPr lang="it-IT" sz="1400" dirty="0"/>
          </a:p>
        </p:txBody>
      </p:sp>
      <p:sp>
        <p:nvSpPr>
          <p:cNvPr id="5" name="CasellaDiTesto 4"/>
          <p:cNvSpPr txBox="1"/>
          <p:nvPr/>
        </p:nvSpPr>
        <p:spPr>
          <a:xfrm>
            <a:off x="0" y="1"/>
            <a:ext cx="9144000" cy="523220"/>
          </a:xfrm>
          <a:prstGeom prst="rect">
            <a:avLst/>
          </a:prstGeom>
          <a:solidFill>
            <a:schemeClr val="accent6"/>
          </a:solidFill>
        </p:spPr>
        <p:txBody>
          <a:bodyPr wrap="square" rtlCol="0">
            <a:spAutoFit/>
          </a:bodyPr>
          <a:lstStyle/>
          <a:p>
            <a:pPr algn="ctr"/>
            <a:r>
              <a:rPr lang="it-IT" sz="2800" b="1" dirty="0">
                <a:solidFill>
                  <a:schemeClr val="tx2">
                    <a:lumMod val="75000"/>
                  </a:schemeClr>
                </a:solidFill>
              </a:rPr>
              <a:t>ANIM – Associazione Nazionale Ingegneri Minerari</a:t>
            </a:r>
          </a:p>
        </p:txBody>
      </p:sp>
    </p:spTree>
    <p:extLst>
      <p:ext uri="{BB962C8B-B14F-4D97-AF65-F5344CB8AC3E}">
        <p14:creationId xmlns:p14="http://schemas.microsoft.com/office/powerpoint/2010/main" val="9799792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14348" y="785794"/>
            <a:ext cx="7858180" cy="11910953"/>
          </a:xfrm>
          <a:prstGeom prst="rect">
            <a:avLst/>
          </a:prstGeom>
        </p:spPr>
        <p:txBody>
          <a:bodyPr wrap="square">
            <a:spAutoFit/>
          </a:bodyPr>
          <a:lstStyle/>
          <a:p>
            <a:pPr marL="342900" indent="-342900" algn="ctr">
              <a:defRPr/>
            </a:pPr>
            <a:r>
              <a:rPr lang="en-GB" sz="2400" b="1" dirty="0"/>
              <a:t>LEGISLAZIONE REGIONE LOMBARDIA:</a:t>
            </a:r>
          </a:p>
          <a:p>
            <a:pPr marL="342900" indent="-342900" algn="ctr">
              <a:defRPr/>
            </a:pPr>
            <a:r>
              <a:rPr lang="en-GB" sz="2400" b="1" dirty="0"/>
              <a:t>PROVVEDIMENTI ATTUATIVI</a:t>
            </a:r>
          </a:p>
          <a:p>
            <a:pPr marL="342900" indent="-342900">
              <a:defRPr/>
            </a:pPr>
            <a:r>
              <a:rPr lang="en-GB" sz="2400" b="1" dirty="0"/>
              <a:t> </a:t>
            </a:r>
          </a:p>
          <a:p>
            <a:pPr>
              <a:defRPr/>
            </a:pPr>
            <a:endParaRPr lang="en-GB" sz="2400" b="1" i="1" dirty="0"/>
          </a:p>
          <a:p>
            <a:pPr>
              <a:defRPr/>
            </a:pPr>
            <a:r>
              <a:rPr lang="en-GB" sz="2400" b="1" i="1" dirty="0" err="1"/>
              <a:t>Regolamento</a:t>
            </a:r>
            <a:r>
              <a:rPr lang="en-GB" sz="2400" b="1" i="1" dirty="0"/>
              <a:t> n. 2/2015 </a:t>
            </a:r>
            <a:r>
              <a:rPr lang="en-GB" sz="2400" b="1" i="1" dirty="0" err="1"/>
              <a:t>contenente</a:t>
            </a:r>
            <a:r>
              <a:rPr lang="en-GB" sz="2400" b="1" i="1" dirty="0"/>
              <a:t> </a:t>
            </a:r>
            <a:r>
              <a:rPr lang="en-GB" sz="2400" b="1" i="1"/>
              <a:t>i </a:t>
            </a:r>
            <a:r>
              <a:rPr lang="en-GB" sz="2400" b="1" i="1" dirty="0" err="1"/>
              <a:t>criteri</a:t>
            </a:r>
            <a:r>
              <a:rPr lang="en-GB" sz="2400" b="1" i="1" dirty="0"/>
              <a:t> per il </a:t>
            </a:r>
            <a:r>
              <a:rPr lang="en-GB" sz="2400" b="1" i="1" dirty="0" err="1"/>
              <a:t>rilascio</a:t>
            </a:r>
            <a:r>
              <a:rPr lang="en-GB" sz="2400" b="1" i="1" dirty="0"/>
              <a:t> </a:t>
            </a:r>
            <a:r>
              <a:rPr lang="en-GB" sz="2400" b="1" i="1" dirty="0" err="1"/>
              <a:t>dell’autorizzazione</a:t>
            </a:r>
            <a:endParaRPr lang="en-GB" sz="2400" b="1" i="1" dirty="0"/>
          </a:p>
          <a:p>
            <a:pPr>
              <a:defRPr/>
            </a:pPr>
            <a:endParaRPr lang="en-GB" sz="2400" b="1" i="1" dirty="0"/>
          </a:p>
          <a:p>
            <a:pPr>
              <a:defRPr/>
            </a:pPr>
            <a:r>
              <a:rPr lang="en-GB" sz="2400" b="1" i="1" dirty="0"/>
              <a:t>Di </a:t>
            </a:r>
            <a:r>
              <a:rPr lang="en-GB" sz="2400" b="1" i="1" dirty="0" err="1"/>
              <a:t>particolare</a:t>
            </a:r>
            <a:r>
              <a:rPr lang="en-GB" sz="2400" b="1" i="1" dirty="0"/>
              <a:t> interesse </a:t>
            </a:r>
            <a:r>
              <a:rPr lang="en-GB" sz="2400" b="1" i="1" dirty="0" err="1"/>
              <a:t>risultano</a:t>
            </a:r>
            <a:r>
              <a:rPr lang="en-GB" sz="2400" b="1" i="1" dirty="0"/>
              <a:t> le </a:t>
            </a:r>
            <a:r>
              <a:rPr lang="en-GB" sz="2400" b="1" i="1" dirty="0" err="1"/>
              <a:t>modalità</a:t>
            </a:r>
            <a:r>
              <a:rPr lang="en-GB" sz="2400" b="1" i="1" dirty="0"/>
              <a:t> </a:t>
            </a:r>
            <a:r>
              <a:rPr lang="en-GB" sz="2400" b="1" i="1" dirty="0" err="1"/>
              <a:t>autorizzative</a:t>
            </a:r>
            <a:r>
              <a:rPr lang="en-GB" sz="2400" b="1" i="1" dirty="0"/>
              <a:t> </a:t>
            </a:r>
            <a:r>
              <a:rPr lang="en-GB" sz="2400" b="1" i="1" dirty="0" err="1"/>
              <a:t>dell’attività</a:t>
            </a:r>
            <a:r>
              <a:rPr lang="en-GB" sz="2400" b="1" i="1" dirty="0"/>
              <a:t> di </a:t>
            </a:r>
            <a:r>
              <a:rPr lang="en-GB" sz="2400" b="1" i="1" dirty="0" err="1"/>
              <a:t>valorizzazione</a:t>
            </a:r>
            <a:r>
              <a:rPr lang="en-GB" sz="2400" b="1" i="1" dirty="0"/>
              <a:t>, </a:t>
            </a:r>
            <a:r>
              <a:rPr lang="en-GB" sz="2400" b="1" i="1" dirty="0" err="1"/>
              <a:t>che</a:t>
            </a:r>
            <a:r>
              <a:rPr lang="en-GB" sz="2400" b="1" i="1" dirty="0"/>
              <a:t> </a:t>
            </a:r>
            <a:r>
              <a:rPr lang="en-GB" sz="2400" b="1" i="1" dirty="0" err="1"/>
              <a:t>prevedono</a:t>
            </a:r>
            <a:r>
              <a:rPr lang="en-GB" sz="2400" b="1" i="1" dirty="0"/>
              <a:t> </a:t>
            </a:r>
            <a:r>
              <a:rPr lang="en-GB" sz="2400" b="1" i="1" dirty="0" err="1"/>
              <a:t>sia</a:t>
            </a:r>
            <a:r>
              <a:rPr lang="en-GB" sz="2400" b="1" i="1" dirty="0"/>
              <a:t> </a:t>
            </a:r>
            <a:r>
              <a:rPr lang="en-GB" sz="2400" b="1" i="1" dirty="0" err="1"/>
              <a:t>l’esame</a:t>
            </a:r>
            <a:r>
              <a:rPr lang="en-GB" sz="2400" b="1" i="1" dirty="0"/>
              <a:t> </a:t>
            </a:r>
            <a:r>
              <a:rPr lang="en-GB" sz="2400" b="1" i="1" dirty="0" err="1"/>
              <a:t>delle</a:t>
            </a:r>
            <a:r>
              <a:rPr lang="en-GB" sz="2400" b="1" i="1" dirty="0"/>
              <a:t> </a:t>
            </a:r>
            <a:r>
              <a:rPr lang="en-GB" sz="2400" b="1" i="1" dirty="0" err="1"/>
              <a:t>condizioni</a:t>
            </a:r>
            <a:r>
              <a:rPr lang="en-GB" sz="2400" b="1" i="1" dirty="0"/>
              <a:t> di </a:t>
            </a:r>
            <a:r>
              <a:rPr lang="en-GB" sz="2400" b="1" i="1" dirty="0" err="1"/>
              <a:t>sicurezza</a:t>
            </a:r>
            <a:r>
              <a:rPr lang="en-GB" sz="2400" b="1" i="1" dirty="0"/>
              <a:t> e </a:t>
            </a:r>
            <a:r>
              <a:rPr lang="en-GB" sz="2400" b="1" i="1" dirty="0" err="1"/>
              <a:t>infrastrutturali</a:t>
            </a:r>
            <a:r>
              <a:rPr lang="en-GB" sz="2400" b="1" i="1" dirty="0"/>
              <a:t> (</a:t>
            </a:r>
            <a:r>
              <a:rPr lang="en-GB" sz="2400" b="1" i="1" dirty="0" err="1"/>
              <a:t>stabilità</a:t>
            </a:r>
            <a:r>
              <a:rPr lang="en-GB" sz="2400" b="1" i="1" dirty="0"/>
              <a:t> del </a:t>
            </a:r>
            <a:r>
              <a:rPr lang="en-GB" sz="2400" b="1" i="1" dirty="0" err="1"/>
              <a:t>sotterraneo</a:t>
            </a:r>
            <a:r>
              <a:rPr lang="en-GB" sz="2400" b="1" i="1" dirty="0"/>
              <a:t>, piano </a:t>
            </a:r>
            <a:r>
              <a:rPr lang="en-GB" sz="2400" b="1" i="1" dirty="0" err="1"/>
              <a:t>delle</a:t>
            </a:r>
            <a:r>
              <a:rPr lang="en-GB" sz="2400" b="1" i="1" dirty="0"/>
              <a:t> opera </a:t>
            </a:r>
            <a:r>
              <a:rPr lang="en-GB" sz="2400" b="1" i="1" dirty="0" err="1"/>
              <a:t>infrastrutturali</a:t>
            </a:r>
            <a:r>
              <a:rPr lang="en-GB" sz="2400" b="1" i="1" dirty="0"/>
              <a:t>, rilievo </a:t>
            </a:r>
            <a:r>
              <a:rPr lang="en-GB" sz="2400" b="1" i="1" dirty="0" err="1"/>
              <a:t>topografico</a:t>
            </a:r>
            <a:r>
              <a:rPr lang="en-GB" sz="2400" b="1" i="1" dirty="0"/>
              <a:t>, </a:t>
            </a:r>
            <a:r>
              <a:rPr lang="en-GB" sz="2400" b="1" i="1" dirty="0" err="1"/>
              <a:t>inquadramento</a:t>
            </a:r>
            <a:r>
              <a:rPr lang="en-GB" sz="2400" b="1" i="1" dirty="0"/>
              <a:t> </a:t>
            </a:r>
            <a:r>
              <a:rPr lang="en-GB" sz="2400" b="1" i="1" dirty="0" err="1"/>
              <a:t>botanico-vetazionale</a:t>
            </a:r>
            <a:r>
              <a:rPr lang="en-GB" sz="2400" b="1" i="1" dirty="0"/>
              <a:t> e </a:t>
            </a:r>
            <a:r>
              <a:rPr lang="en-GB" sz="2400" b="1" i="1" dirty="0" err="1"/>
              <a:t>paesaggistico</a:t>
            </a:r>
            <a:r>
              <a:rPr lang="en-GB" sz="2400" b="1" i="1" dirty="0"/>
              <a:t>, </a:t>
            </a:r>
            <a:r>
              <a:rPr lang="en-GB" sz="2400" b="1" i="1" dirty="0" err="1"/>
              <a:t>sia</a:t>
            </a:r>
            <a:r>
              <a:rPr lang="en-GB" sz="2400" b="1" i="1" dirty="0"/>
              <a:t> del </a:t>
            </a:r>
            <a:r>
              <a:rPr lang="en-GB" sz="2400" b="1" i="1" dirty="0" err="1"/>
              <a:t>documento</a:t>
            </a:r>
            <a:r>
              <a:rPr lang="en-GB" sz="2400" b="1" i="1" dirty="0"/>
              <a:t> </a:t>
            </a:r>
            <a:r>
              <a:rPr lang="en-GB" sz="2400" b="1" i="1" dirty="0" err="1"/>
              <a:t>organizzativo</a:t>
            </a:r>
            <a:r>
              <a:rPr lang="en-GB" sz="2400" b="1" i="1" dirty="0"/>
              <a:t> </a:t>
            </a:r>
            <a:r>
              <a:rPr lang="en-GB" sz="2400" b="1" i="1" dirty="0" err="1"/>
              <a:t>delle</a:t>
            </a:r>
            <a:r>
              <a:rPr lang="en-GB" sz="2400" b="1" i="1" dirty="0"/>
              <a:t> successive </a:t>
            </a:r>
            <a:r>
              <a:rPr lang="en-GB" sz="2400" b="1" i="1" dirty="0" err="1"/>
              <a:t>attività</a:t>
            </a:r>
            <a:r>
              <a:rPr lang="en-GB" sz="2400" b="1" i="1" dirty="0"/>
              <a:t> di </a:t>
            </a:r>
            <a:r>
              <a:rPr lang="en-GB" sz="2400" b="1" i="1" dirty="0" err="1"/>
              <a:t>valorizzazione</a:t>
            </a:r>
            <a:r>
              <a:rPr lang="en-GB" sz="2400" b="1" i="1" dirty="0"/>
              <a:t>, </a:t>
            </a:r>
            <a:r>
              <a:rPr lang="en-GB" sz="2400" b="1" i="1" dirty="0" err="1"/>
              <a:t>delle</a:t>
            </a:r>
            <a:r>
              <a:rPr lang="en-GB" sz="2400" b="1" i="1" dirty="0"/>
              <a:t> </a:t>
            </a:r>
            <a:r>
              <a:rPr lang="en-GB" sz="2400" b="1" i="1" dirty="0" err="1"/>
              <a:t>attività</a:t>
            </a:r>
            <a:r>
              <a:rPr lang="en-GB" sz="2400" b="1" i="1" dirty="0"/>
              <a:t> di </a:t>
            </a:r>
            <a:r>
              <a:rPr lang="en-GB" sz="2400" b="1" i="1" dirty="0" err="1"/>
              <a:t>formazione</a:t>
            </a:r>
            <a:r>
              <a:rPr lang="en-GB" sz="2400" b="1" i="1" dirty="0"/>
              <a:t>, </a:t>
            </a:r>
            <a:r>
              <a:rPr lang="en-GB" sz="2400" b="1" i="1" dirty="0" err="1"/>
              <a:t>della</a:t>
            </a:r>
            <a:r>
              <a:rPr lang="en-GB" sz="2400" b="1" i="1" dirty="0"/>
              <a:t> </a:t>
            </a:r>
            <a:r>
              <a:rPr lang="en-GB" sz="2400" b="1" i="1" dirty="0" err="1"/>
              <a:t>qualificazione</a:t>
            </a:r>
            <a:r>
              <a:rPr lang="en-GB" sz="2400" b="1" i="1" dirty="0"/>
              <a:t> </a:t>
            </a:r>
            <a:r>
              <a:rPr lang="en-GB" sz="2400" b="1" i="1" dirty="0" err="1"/>
              <a:t>dell’operatore</a:t>
            </a:r>
            <a:r>
              <a:rPr lang="en-GB" sz="2400" b="1" i="1" dirty="0"/>
              <a:t>, etc.</a:t>
            </a:r>
          </a:p>
          <a:p>
            <a:pPr>
              <a:defRPr/>
            </a:pPr>
            <a:endParaRPr lang="en-GB" sz="2400" b="1" i="1" dirty="0"/>
          </a:p>
          <a:p>
            <a:pPr>
              <a:defRPr/>
            </a:pPr>
            <a:endParaRPr lang="en-GB" sz="2400" b="1" i="1" dirty="0"/>
          </a:p>
          <a:p>
            <a:pPr>
              <a:defRPr/>
            </a:pPr>
            <a:endParaRPr lang="en-GB" sz="2400" b="1" i="1" dirty="0"/>
          </a:p>
          <a:p>
            <a:pPr>
              <a:defRPr/>
            </a:pPr>
            <a:endParaRPr lang="en-GB" sz="2400" b="1" i="1" dirty="0"/>
          </a:p>
          <a:p>
            <a:pPr>
              <a:defRPr/>
            </a:pPr>
            <a:endParaRPr lang="en-GB" sz="2400" b="1" i="1" dirty="0"/>
          </a:p>
          <a:p>
            <a:pPr>
              <a:defRPr/>
            </a:pPr>
            <a:endParaRPr lang="en-GB" sz="2400" b="1" i="1" dirty="0"/>
          </a:p>
          <a:p>
            <a:pPr>
              <a:defRPr/>
            </a:pPr>
            <a:endParaRPr lang="en-GB" sz="2400" b="1" i="1" dirty="0"/>
          </a:p>
          <a:p>
            <a:pPr>
              <a:defRPr/>
            </a:pPr>
            <a:endParaRPr lang="en-GB" sz="2400" b="1" i="1" dirty="0"/>
          </a:p>
          <a:p>
            <a:pPr>
              <a:defRPr/>
            </a:pPr>
            <a:endParaRPr lang="en-GB" sz="2400" b="1" i="1" dirty="0"/>
          </a:p>
          <a:p>
            <a:pPr>
              <a:defRPr/>
            </a:pPr>
            <a:endParaRPr lang="en-GB" sz="2400" b="1" i="1" dirty="0"/>
          </a:p>
          <a:p>
            <a:pPr>
              <a:defRPr/>
            </a:pPr>
            <a:endParaRPr lang="en-GB" sz="2400" b="1" i="1" dirty="0"/>
          </a:p>
          <a:p>
            <a:pPr>
              <a:defRPr/>
            </a:pPr>
            <a:endParaRPr lang="en-GB" sz="2400" b="1" i="1" dirty="0"/>
          </a:p>
          <a:p>
            <a:pPr>
              <a:defRPr/>
            </a:pPr>
            <a:endParaRPr lang="en-GB" sz="2400" b="1" i="1" dirty="0"/>
          </a:p>
          <a:p>
            <a:pPr>
              <a:defRPr/>
            </a:pPr>
            <a:endParaRPr lang="en-GB" sz="2400" b="1" i="1" dirty="0"/>
          </a:p>
          <a:p>
            <a:pPr>
              <a:defRPr/>
            </a:pPr>
            <a:endParaRPr lang="en-GB" sz="2400" b="1" i="1" dirty="0"/>
          </a:p>
          <a:p>
            <a:pPr>
              <a:defRPr/>
            </a:pPr>
            <a:endParaRPr lang="en-GB" sz="2400" b="1" i="1" dirty="0"/>
          </a:p>
          <a:p>
            <a:pPr>
              <a:defRPr/>
            </a:pPr>
            <a:endParaRPr lang="en-GB" sz="2400" b="1" i="1" dirty="0"/>
          </a:p>
        </p:txBody>
      </p:sp>
      <p:sp>
        <p:nvSpPr>
          <p:cNvPr id="3" name="Rettangolo 2"/>
          <p:cNvSpPr/>
          <p:nvPr/>
        </p:nvSpPr>
        <p:spPr>
          <a:xfrm>
            <a:off x="1357290" y="4214818"/>
            <a:ext cx="3714744" cy="307777"/>
          </a:xfrm>
          <a:prstGeom prst="rect">
            <a:avLst/>
          </a:prstGeom>
        </p:spPr>
        <p:txBody>
          <a:bodyPr wrap="square">
            <a:spAutoFit/>
          </a:bodyPr>
          <a:lstStyle/>
          <a:p>
            <a:endParaRPr lang="it-IT" sz="1400" dirty="0"/>
          </a:p>
        </p:txBody>
      </p:sp>
      <p:sp>
        <p:nvSpPr>
          <p:cNvPr id="5" name="CasellaDiTesto 4"/>
          <p:cNvSpPr txBox="1"/>
          <p:nvPr/>
        </p:nvSpPr>
        <p:spPr>
          <a:xfrm>
            <a:off x="0" y="1"/>
            <a:ext cx="9144000" cy="523220"/>
          </a:xfrm>
          <a:prstGeom prst="rect">
            <a:avLst/>
          </a:prstGeom>
          <a:solidFill>
            <a:schemeClr val="accent6"/>
          </a:solidFill>
        </p:spPr>
        <p:txBody>
          <a:bodyPr wrap="square" rtlCol="0">
            <a:spAutoFit/>
          </a:bodyPr>
          <a:lstStyle/>
          <a:p>
            <a:pPr algn="ctr"/>
            <a:r>
              <a:rPr lang="it-IT" sz="2800" b="1" dirty="0">
                <a:solidFill>
                  <a:schemeClr val="tx2">
                    <a:lumMod val="75000"/>
                  </a:schemeClr>
                </a:solidFill>
              </a:rPr>
              <a:t>ANIM – Associazione Nazionale Ingegneri Minerari</a:t>
            </a:r>
          </a:p>
        </p:txBody>
      </p:sp>
    </p:spTree>
    <p:extLst>
      <p:ext uri="{BB962C8B-B14F-4D97-AF65-F5344CB8AC3E}">
        <p14:creationId xmlns:p14="http://schemas.microsoft.com/office/powerpoint/2010/main" val="8694069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14348" y="785794"/>
            <a:ext cx="7858180" cy="11910953"/>
          </a:xfrm>
          <a:prstGeom prst="rect">
            <a:avLst/>
          </a:prstGeom>
        </p:spPr>
        <p:txBody>
          <a:bodyPr wrap="square">
            <a:spAutoFit/>
          </a:bodyPr>
          <a:lstStyle/>
          <a:p>
            <a:pPr marL="342900" indent="-342900" algn="ctr">
              <a:defRPr/>
            </a:pPr>
            <a:r>
              <a:rPr lang="en-GB" sz="2400" b="1" dirty="0"/>
              <a:t>LEGISLAZIONE REGIONE LOMBARDIA:</a:t>
            </a:r>
          </a:p>
          <a:p>
            <a:pPr marL="342900" indent="-342900" algn="ctr">
              <a:defRPr/>
            </a:pPr>
            <a:r>
              <a:rPr lang="en-GB" sz="2400" b="1" dirty="0"/>
              <a:t>PROVVEDIMENTI ATTUATIVI</a:t>
            </a:r>
          </a:p>
          <a:p>
            <a:pPr marL="342900" indent="-342900">
              <a:defRPr/>
            </a:pPr>
            <a:r>
              <a:rPr lang="en-GB" sz="2400" b="1" dirty="0"/>
              <a:t> </a:t>
            </a:r>
          </a:p>
          <a:p>
            <a:pPr>
              <a:defRPr/>
            </a:pPr>
            <a:endParaRPr lang="en-GB" sz="2400" b="1" i="1" dirty="0"/>
          </a:p>
          <a:p>
            <a:pPr>
              <a:defRPr/>
            </a:pPr>
            <a:r>
              <a:rPr lang="en-GB" sz="2400" b="1" i="1" dirty="0" err="1"/>
              <a:t>Regolamento</a:t>
            </a:r>
            <a:r>
              <a:rPr lang="en-GB" sz="2400" b="1" i="1" dirty="0"/>
              <a:t> n. 2/2015 </a:t>
            </a:r>
            <a:r>
              <a:rPr lang="en-GB" sz="2400" b="1" i="1" dirty="0" err="1"/>
              <a:t>contenente</a:t>
            </a:r>
            <a:r>
              <a:rPr lang="en-GB" sz="2400" b="1" i="1" dirty="0"/>
              <a:t> I </a:t>
            </a:r>
            <a:r>
              <a:rPr lang="en-GB" sz="2400" b="1" i="1" dirty="0" err="1"/>
              <a:t>criteri</a:t>
            </a:r>
            <a:r>
              <a:rPr lang="en-GB" sz="2400" b="1" i="1" dirty="0"/>
              <a:t> per il </a:t>
            </a:r>
            <a:r>
              <a:rPr lang="en-GB" sz="2400" b="1" i="1" dirty="0" err="1"/>
              <a:t>rilascio</a:t>
            </a:r>
            <a:r>
              <a:rPr lang="en-GB" sz="2400" b="1" i="1" dirty="0"/>
              <a:t> </a:t>
            </a:r>
            <a:r>
              <a:rPr lang="en-GB" sz="2400" b="1" i="1" dirty="0" err="1"/>
              <a:t>dell’autorizzazione</a:t>
            </a:r>
            <a:endParaRPr lang="en-GB" sz="2400" b="1" i="1" dirty="0"/>
          </a:p>
          <a:p>
            <a:pPr>
              <a:defRPr/>
            </a:pPr>
            <a:endParaRPr lang="en-GB" sz="2400" b="1" i="1" dirty="0"/>
          </a:p>
          <a:p>
            <a:pPr>
              <a:defRPr/>
            </a:pPr>
            <a:r>
              <a:rPr lang="en-GB" sz="2400" b="1" i="1" dirty="0"/>
              <a:t>Di </a:t>
            </a:r>
            <a:r>
              <a:rPr lang="en-GB" sz="2400" b="1" i="1" dirty="0" err="1"/>
              <a:t>particolare</a:t>
            </a:r>
            <a:r>
              <a:rPr lang="en-GB" sz="2400" b="1" i="1" dirty="0"/>
              <a:t> interesse </a:t>
            </a:r>
            <a:r>
              <a:rPr lang="en-GB" sz="2400" b="1" i="1" dirty="0" err="1"/>
              <a:t>risultano</a:t>
            </a:r>
            <a:r>
              <a:rPr lang="en-GB" sz="2400" b="1" i="1" dirty="0"/>
              <a:t> le </a:t>
            </a:r>
            <a:r>
              <a:rPr lang="en-GB" sz="2400" b="1" i="1" dirty="0" err="1"/>
              <a:t>modalità</a:t>
            </a:r>
            <a:r>
              <a:rPr lang="en-GB" sz="2400" b="1" i="1" dirty="0"/>
              <a:t> </a:t>
            </a:r>
            <a:r>
              <a:rPr lang="en-GB" sz="2400" b="1" i="1" dirty="0" err="1"/>
              <a:t>autorizzative</a:t>
            </a:r>
            <a:r>
              <a:rPr lang="en-GB" sz="2400" b="1" i="1" dirty="0"/>
              <a:t> </a:t>
            </a:r>
            <a:r>
              <a:rPr lang="en-GB" sz="2400" b="1" i="1" dirty="0" err="1"/>
              <a:t>dell’attività</a:t>
            </a:r>
            <a:r>
              <a:rPr lang="en-GB" sz="2400" b="1" i="1" dirty="0"/>
              <a:t> di </a:t>
            </a:r>
            <a:r>
              <a:rPr lang="en-GB" sz="2400" b="1" i="1" dirty="0" err="1"/>
              <a:t>valorizzazione</a:t>
            </a:r>
            <a:r>
              <a:rPr lang="en-GB" sz="2400" b="1" i="1" dirty="0"/>
              <a:t>, </a:t>
            </a:r>
            <a:r>
              <a:rPr lang="en-GB" sz="2400" b="1" i="1" dirty="0" err="1"/>
              <a:t>che</a:t>
            </a:r>
            <a:r>
              <a:rPr lang="en-GB" sz="2400" b="1" i="1" dirty="0"/>
              <a:t> </a:t>
            </a:r>
            <a:r>
              <a:rPr lang="en-GB" sz="2400" b="1" i="1" dirty="0" err="1"/>
              <a:t>prevedono</a:t>
            </a:r>
            <a:r>
              <a:rPr lang="en-GB" sz="2400" b="1" i="1" dirty="0"/>
              <a:t> </a:t>
            </a:r>
            <a:r>
              <a:rPr lang="en-GB" sz="2400" b="1" i="1" dirty="0" err="1"/>
              <a:t>sia</a:t>
            </a:r>
            <a:r>
              <a:rPr lang="en-GB" sz="2400" b="1" i="1" dirty="0"/>
              <a:t> </a:t>
            </a:r>
            <a:r>
              <a:rPr lang="en-GB" sz="2400" b="1" i="1" dirty="0" err="1"/>
              <a:t>l’esame</a:t>
            </a:r>
            <a:r>
              <a:rPr lang="en-GB" sz="2400" b="1" i="1" dirty="0"/>
              <a:t> </a:t>
            </a:r>
            <a:r>
              <a:rPr lang="en-GB" sz="2400" b="1" i="1" dirty="0" err="1"/>
              <a:t>delle</a:t>
            </a:r>
            <a:r>
              <a:rPr lang="en-GB" sz="2400" b="1" i="1" dirty="0"/>
              <a:t> </a:t>
            </a:r>
            <a:r>
              <a:rPr lang="en-GB" sz="2400" b="1" i="1" dirty="0" err="1"/>
              <a:t>condizioni</a:t>
            </a:r>
            <a:r>
              <a:rPr lang="en-GB" sz="2400" b="1" i="1" dirty="0"/>
              <a:t> di </a:t>
            </a:r>
            <a:r>
              <a:rPr lang="en-GB" sz="2400" b="1" i="1" dirty="0" err="1"/>
              <a:t>sicurezza</a:t>
            </a:r>
            <a:r>
              <a:rPr lang="en-GB" sz="2400" b="1" i="1" dirty="0"/>
              <a:t> e </a:t>
            </a:r>
            <a:r>
              <a:rPr lang="en-GB" sz="2400" b="1" i="1" dirty="0" err="1"/>
              <a:t>infrastrutturali</a:t>
            </a:r>
            <a:r>
              <a:rPr lang="en-GB" sz="2400" b="1" i="1" dirty="0"/>
              <a:t> (</a:t>
            </a:r>
            <a:r>
              <a:rPr lang="en-GB" sz="2400" b="1" i="1" dirty="0" err="1"/>
              <a:t>stabilità</a:t>
            </a:r>
            <a:r>
              <a:rPr lang="en-GB" sz="2400" b="1" i="1" dirty="0"/>
              <a:t> del </a:t>
            </a:r>
            <a:r>
              <a:rPr lang="en-GB" sz="2400" b="1" i="1" dirty="0" err="1"/>
              <a:t>sotterraneo</a:t>
            </a:r>
            <a:r>
              <a:rPr lang="en-GB" sz="2400" b="1" i="1" dirty="0"/>
              <a:t>, piano </a:t>
            </a:r>
            <a:r>
              <a:rPr lang="en-GB" sz="2400" b="1" i="1" dirty="0" err="1"/>
              <a:t>delle</a:t>
            </a:r>
            <a:r>
              <a:rPr lang="en-GB" sz="2400" b="1" i="1" dirty="0"/>
              <a:t> opera </a:t>
            </a:r>
            <a:r>
              <a:rPr lang="en-GB" sz="2400" b="1" i="1" dirty="0" err="1"/>
              <a:t>infrastrutturali</a:t>
            </a:r>
            <a:r>
              <a:rPr lang="en-GB" sz="2400" b="1" i="1" dirty="0"/>
              <a:t>, rilievo </a:t>
            </a:r>
            <a:r>
              <a:rPr lang="en-GB" sz="2400" b="1" i="1" dirty="0" err="1"/>
              <a:t>topografico</a:t>
            </a:r>
            <a:r>
              <a:rPr lang="en-GB" sz="2400" b="1" i="1" dirty="0"/>
              <a:t>, </a:t>
            </a:r>
            <a:r>
              <a:rPr lang="en-GB" sz="2400" b="1" i="1" dirty="0" err="1"/>
              <a:t>inquadramento</a:t>
            </a:r>
            <a:r>
              <a:rPr lang="en-GB" sz="2400" b="1" i="1" dirty="0"/>
              <a:t> </a:t>
            </a:r>
            <a:r>
              <a:rPr lang="en-GB" sz="2400" b="1" i="1" dirty="0" err="1"/>
              <a:t>botanico-vetazionale</a:t>
            </a:r>
            <a:r>
              <a:rPr lang="en-GB" sz="2400" b="1" i="1" dirty="0"/>
              <a:t> e </a:t>
            </a:r>
            <a:r>
              <a:rPr lang="en-GB" sz="2400" b="1" i="1" dirty="0" err="1"/>
              <a:t>paesaggistico</a:t>
            </a:r>
            <a:r>
              <a:rPr lang="en-GB" sz="2400" b="1" i="1" dirty="0"/>
              <a:t>, </a:t>
            </a:r>
            <a:r>
              <a:rPr lang="en-GB" sz="2400" b="1" i="1" dirty="0" err="1"/>
              <a:t>sia</a:t>
            </a:r>
            <a:r>
              <a:rPr lang="en-GB" sz="2400" b="1" i="1" dirty="0"/>
              <a:t> del </a:t>
            </a:r>
            <a:r>
              <a:rPr lang="en-GB" sz="2400" b="1" i="1" dirty="0" err="1"/>
              <a:t>documento</a:t>
            </a:r>
            <a:r>
              <a:rPr lang="en-GB" sz="2400" b="1" i="1" dirty="0"/>
              <a:t> </a:t>
            </a:r>
            <a:r>
              <a:rPr lang="en-GB" sz="2400" b="1" i="1" dirty="0" err="1"/>
              <a:t>organizzativo</a:t>
            </a:r>
            <a:r>
              <a:rPr lang="en-GB" sz="2400" b="1" i="1" dirty="0"/>
              <a:t> </a:t>
            </a:r>
            <a:r>
              <a:rPr lang="en-GB" sz="2400" b="1" i="1" dirty="0" err="1"/>
              <a:t>delle</a:t>
            </a:r>
            <a:r>
              <a:rPr lang="en-GB" sz="2400" b="1" i="1" dirty="0"/>
              <a:t> successive </a:t>
            </a:r>
            <a:r>
              <a:rPr lang="en-GB" sz="2400" b="1" i="1" dirty="0" err="1"/>
              <a:t>attività</a:t>
            </a:r>
            <a:r>
              <a:rPr lang="en-GB" sz="2400" b="1" i="1" dirty="0"/>
              <a:t> di </a:t>
            </a:r>
            <a:r>
              <a:rPr lang="en-GB" sz="2400" b="1" i="1" dirty="0" err="1"/>
              <a:t>valorizzazione</a:t>
            </a:r>
            <a:r>
              <a:rPr lang="en-GB" sz="2400" b="1" i="1" dirty="0"/>
              <a:t>, </a:t>
            </a:r>
            <a:r>
              <a:rPr lang="en-GB" sz="2400" b="1" i="1" dirty="0" err="1"/>
              <a:t>delle</a:t>
            </a:r>
            <a:r>
              <a:rPr lang="en-GB" sz="2400" b="1" i="1" dirty="0"/>
              <a:t> </a:t>
            </a:r>
            <a:r>
              <a:rPr lang="en-GB" sz="2400" b="1" i="1" dirty="0" err="1"/>
              <a:t>attività</a:t>
            </a:r>
            <a:r>
              <a:rPr lang="en-GB" sz="2400" b="1" i="1" dirty="0"/>
              <a:t> di </a:t>
            </a:r>
            <a:r>
              <a:rPr lang="en-GB" sz="2400" b="1" i="1" dirty="0" err="1"/>
              <a:t>formazione</a:t>
            </a:r>
            <a:r>
              <a:rPr lang="en-GB" sz="2400" b="1" i="1" dirty="0"/>
              <a:t>, </a:t>
            </a:r>
            <a:r>
              <a:rPr lang="en-GB" sz="2400" b="1" i="1" dirty="0" err="1"/>
              <a:t>della</a:t>
            </a:r>
            <a:r>
              <a:rPr lang="en-GB" sz="2400" b="1" i="1" dirty="0"/>
              <a:t> </a:t>
            </a:r>
            <a:r>
              <a:rPr lang="en-GB" sz="2400" b="1" i="1" dirty="0" err="1"/>
              <a:t>qualificazione</a:t>
            </a:r>
            <a:r>
              <a:rPr lang="en-GB" sz="2400" b="1" i="1" dirty="0"/>
              <a:t> </a:t>
            </a:r>
            <a:r>
              <a:rPr lang="en-GB" sz="2400" b="1" i="1" dirty="0" err="1"/>
              <a:t>dell’operatore</a:t>
            </a:r>
            <a:r>
              <a:rPr lang="en-GB" sz="2400" b="1" i="1" dirty="0"/>
              <a:t>, etc.</a:t>
            </a:r>
          </a:p>
          <a:p>
            <a:pPr>
              <a:defRPr/>
            </a:pPr>
            <a:endParaRPr lang="en-GB" sz="2400" b="1" i="1" dirty="0"/>
          </a:p>
          <a:p>
            <a:pPr>
              <a:defRPr/>
            </a:pPr>
            <a:endParaRPr lang="en-GB" sz="2400" b="1" i="1" dirty="0"/>
          </a:p>
          <a:p>
            <a:pPr>
              <a:defRPr/>
            </a:pPr>
            <a:endParaRPr lang="en-GB" sz="2400" b="1" i="1" dirty="0"/>
          </a:p>
          <a:p>
            <a:pPr>
              <a:defRPr/>
            </a:pPr>
            <a:endParaRPr lang="en-GB" sz="2400" b="1" i="1" dirty="0"/>
          </a:p>
          <a:p>
            <a:pPr>
              <a:defRPr/>
            </a:pPr>
            <a:endParaRPr lang="en-GB" sz="2400" b="1" i="1" dirty="0"/>
          </a:p>
          <a:p>
            <a:pPr>
              <a:defRPr/>
            </a:pPr>
            <a:endParaRPr lang="en-GB" sz="2400" b="1" i="1" dirty="0"/>
          </a:p>
          <a:p>
            <a:pPr>
              <a:defRPr/>
            </a:pPr>
            <a:endParaRPr lang="en-GB" sz="2400" b="1" i="1" dirty="0"/>
          </a:p>
          <a:p>
            <a:pPr>
              <a:defRPr/>
            </a:pPr>
            <a:endParaRPr lang="en-GB" sz="2400" b="1" i="1" dirty="0"/>
          </a:p>
          <a:p>
            <a:pPr>
              <a:defRPr/>
            </a:pPr>
            <a:endParaRPr lang="en-GB" sz="2400" b="1" i="1" dirty="0"/>
          </a:p>
          <a:p>
            <a:pPr>
              <a:defRPr/>
            </a:pPr>
            <a:endParaRPr lang="en-GB" sz="2400" b="1" i="1" dirty="0"/>
          </a:p>
          <a:p>
            <a:pPr>
              <a:defRPr/>
            </a:pPr>
            <a:endParaRPr lang="en-GB" sz="2400" b="1" i="1" dirty="0"/>
          </a:p>
          <a:p>
            <a:pPr>
              <a:defRPr/>
            </a:pPr>
            <a:endParaRPr lang="en-GB" sz="2400" b="1" i="1" dirty="0"/>
          </a:p>
          <a:p>
            <a:pPr>
              <a:defRPr/>
            </a:pPr>
            <a:endParaRPr lang="en-GB" sz="2400" b="1" i="1" dirty="0"/>
          </a:p>
          <a:p>
            <a:pPr>
              <a:defRPr/>
            </a:pPr>
            <a:endParaRPr lang="en-GB" sz="2400" b="1" i="1" dirty="0"/>
          </a:p>
          <a:p>
            <a:pPr>
              <a:defRPr/>
            </a:pPr>
            <a:endParaRPr lang="en-GB" sz="2400" b="1" i="1" dirty="0"/>
          </a:p>
          <a:p>
            <a:pPr>
              <a:defRPr/>
            </a:pPr>
            <a:endParaRPr lang="en-GB" sz="2400" b="1" i="1" dirty="0"/>
          </a:p>
          <a:p>
            <a:pPr>
              <a:defRPr/>
            </a:pPr>
            <a:endParaRPr lang="en-GB" sz="2400" b="1" i="1" dirty="0"/>
          </a:p>
        </p:txBody>
      </p:sp>
      <p:sp>
        <p:nvSpPr>
          <p:cNvPr id="3" name="Rettangolo 2"/>
          <p:cNvSpPr/>
          <p:nvPr/>
        </p:nvSpPr>
        <p:spPr>
          <a:xfrm>
            <a:off x="1357290" y="4214818"/>
            <a:ext cx="3714744" cy="307777"/>
          </a:xfrm>
          <a:prstGeom prst="rect">
            <a:avLst/>
          </a:prstGeom>
        </p:spPr>
        <p:txBody>
          <a:bodyPr wrap="square">
            <a:spAutoFit/>
          </a:bodyPr>
          <a:lstStyle/>
          <a:p>
            <a:endParaRPr lang="it-IT" sz="1400" dirty="0"/>
          </a:p>
        </p:txBody>
      </p:sp>
      <p:sp>
        <p:nvSpPr>
          <p:cNvPr id="5" name="CasellaDiTesto 4"/>
          <p:cNvSpPr txBox="1"/>
          <p:nvPr/>
        </p:nvSpPr>
        <p:spPr>
          <a:xfrm>
            <a:off x="0" y="1"/>
            <a:ext cx="9144000" cy="523220"/>
          </a:xfrm>
          <a:prstGeom prst="rect">
            <a:avLst/>
          </a:prstGeom>
          <a:solidFill>
            <a:schemeClr val="accent6"/>
          </a:solidFill>
        </p:spPr>
        <p:txBody>
          <a:bodyPr wrap="square" rtlCol="0">
            <a:spAutoFit/>
          </a:bodyPr>
          <a:lstStyle/>
          <a:p>
            <a:pPr algn="ctr"/>
            <a:r>
              <a:rPr lang="it-IT" sz="2800" b="1" dirty="0">
                <a:solidFill>
                  <a:schemeClr val="tx2">
                    <a:lumMod val="75000"/>
                  </a:schemeClr>
                </a:solidFill>
              </a:rPr>
              <a:t>ANIM – Associazione Nazionale Ingegneri Minerari</a:t>
            </a:r>
          </a:p>
        </p:txBody>
      </p:sp>
    </p:spTree>
    <p:extLst>
      <p:ext uri="{BB962C8B-B14F-4D97-AF65-F5344CB8AC3E}">
        <p14:creationId xmlns:p14="http://schemas.microsoft.com/office/powerpoint/2010/main" val="23975785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14348" y="785794"/>
            <a:ext cx="7858180" cy="6740307"/>
          </a:xfrm>
          <a:prstGeom prst="rect">
            <a:avLst/>
          </a:prstGeom>
        </p:spPr>
        <p:txBody>
          <a:bodyPr wrap="square">
            <a:spAutoFit/>
          </a:bodyPr>
          <a:lstStyle/>
          <a:p>
            <a:pPr marL="342900" indent="-342900" algn="ctr">
              <a:defRPr/>
            </a:pPr>
            <a:r>
              <a:rPr lang="en-GB" sz="2400" b="1" dirty="0"/>
              <a:t>LEGISLAZIONE REGIONE LOMBARDIA:</a:t>
            </a:r>
          </a:p>
          <a:p>
            <a:pPr marL="342900" indent="-342900" algn="ctr">
              <a:defRPr/>
            </a:pPr>
            <a:r>
              <a:rPr lang="en-GB" sz="2400" b="1" dirty="0"/>
              <a:t>PROVVEDIMENTI ATTUATIVI</a:t>
            </a:r>
          </a:p>
          <a:p>
            <a:pPr marL="342900" indent="-342900">
              <a:defRPr/>
            </a:pPr>
            <a:r>
              <a:rPr lang="en-GB" sz="2400" b="1" dirty="0"/>
              <a:t> </a:t>
            </a:r>
          </a:p>
          <a:p>
            <a:pPr>
              <a:defRPr/>
            </a:pPr>
            <a:endParaRPr lang="en-GB" sz="2400" b="1" i="1" dirty="0"/>
          </a:p>
          <a:p>
            <a:pPr>
              <a:defRPr/>
            </a:pPr>
            <a:r>
              <a:rPr lang="en-GB" sz="2400" b="1" i="1" dirty="0"/>
              <a:t>DCR 1852/2021: </a:t>
            </a:r>
            <a:r>
              <a:rPr lang="en-GB" sz="2400" b="1" i="1" dirty="0" err="1"/>
              <a:t>Programma</a:t>
            </a:r>
            <a:r>
              <a:rPr lang="en-GB" sz="2400" b="1" i="1" dirty="0"/>
              <a:t> </a:t>
            </a:r>
            <a:r>
              <a:rPr lang="en-GB" sz="2400" b="1" i="1" dirty="0" err="1"/>
              <a:t>regionale</a:t>
            </a:r>
            <a:r>
              <a:rPr lang="en-GB" sz="2400" b="1" i="1" dirty="0"/>
              <a:t> per la </a:t>
            </a:r>
            <a:r>
              <a:rPr lang="en-GB" sz="2400" b="1" i="1" dirty="0" err="1"/>
              <a:t>valorizzazione</a:t>
            </a:r>
            <a:r>
              <a:rPr lang="en-GB" sz="2400" b="1" i="1" dirty="0"/>
              <a:t> del </a:t>
            </a:r>
            <a:r>
              <a:rPr lang="en-GB" sz="2400" b="1" i="1" dirty="0" err="1"/>
              <a:t>patrimonio</a:t>
            </a:r>
            <a:r>
              <a:rPr lang="en-GB" sz="2400" b="1" i="1" dirty="0"/>
              <a:t> </a:t>
            </a:r>
            <a:r>
              <a:rPr lang="en-GB" sz="2400" b="1" i="1" dirty="0" err="1"/>
              <a:t>minerario</a:t>
            </a:r>
            <a:r>
              <a:rPr lang="en-GB" sz="2400" b="1" i="1" dirty="0"/>
              <a:t> </a:t>
            </a:r>
            <a:r>
              <a:rPr lang="en-GB" sz="2400" b="1" i="1" dirty="0" err="1"/>
              <a:t>dismesso</a:t>
            </a:r>
            <a:endParaRPr lang="en-GB" sz="2400" b="1" i="1" dirty="0"/>
          </a:p>
          <a:p>
            <a:pPr>
              <a:defRPr/>
            </a:pPr>
            <a:endParaRPr lang="en-GB" sz="2400" b="1" i="1" dirty="0"/>
          </a:p>
          <a:p>
            <a:pPr>
              <a:defRPr/>
            </a:pPr>
            <a:r>
              <a:rPr lang="en-GB" sz="2400" b="1" i="1" dirty="0"/>
              <a:t>DGR 5708/2021: </a:t>
            </a:r>
            <a:r>
              <a:rPr lang="en-GB" sz="2400" b="1" i="1" dirty="0" err="1"/>
              <a:t>Definizione</a:t>
            </a:r>
            <a:r>
              <a:rPr lang="en-GB" sz="2400" b="1" i="1" dirty="0"/>
              <a:t> </a:t>
            </a:r>
            <a:r>
              <a:rPr lang="en-GB" sz="2400" b="1" i="1" dirty="0" err="1"/>
              <a:t>dei</a:t>
            </a:r>
            <a:r>
              <a:rPr lang="en-GB" sz="2400" b="1" i="1" dirty="0"/>
              <a:t> </a:t>
            </a:r>
            <a:r>
              <a:rPr lang="en-GB" sz="2400" b="1" i="1" dirty="0" err="1"/>
              <a:t>criteri</a:t>
            </a:r>
            <a:r>
              <a:rPr lang="en-GB" sz="2400" b="1" i="1" dirty="0"/>
              <a:t> e </a:t>
            </a:r>
            <a:r>
              <a:rPr lang="en-GB" sz="2400" b="1" i="1" dirty="0" err="1"/>
              <a:t>delle</a:t>
            </a:r>
            <a:r>
              <a:rPr lang="en-GB" sz="2400" b="1" i="1" dirty="0"/>
              <a:t> </a:t>
            </a:r>
            <a:r>
              <a:rPr lang="en-GB" sz="2400" b="1" i="1" dirty="0" err="1"/>
              <a:t>modalità</a:t>
            </a:r>
            <a:r>
              <a:rPr lang="en-GB" sz="2400" b="1" i="1" dirty="0"/>
              <a:t> per la </a:t>
            </a:r>
            <a:r>
              <a:rPr lang="en-GB" sz="2400" b="1" i="1" dirty="0" err="1"/>
              <a:t>costituzione</a:t>
            </a:r>
            <a:r>
              <a:rPr lang="en-GB" sz="2400" b="1" i="1" dirty="0"/>
              <a:t> e </a:t>
            </a:r>
            <a:r>
              <a:rPr lang="en-GB" sz="2400" b="1" i="1" dirty="0" err="1"/>
              <a:t>l’aggiornamento</a:t>
            </a:r>
            <a:r>
              <a:rPr lang="en-GB" sz="2400" b="1" i="1" dirty="0"/>
              <a:t> del </a:t>
            </a:r>
            <a:r>
              <a:rPr lang="en-GB" sz="2400" b="1" i="1" dirty="0" err="1"/>
              <a:t>catasto</a:t>
            </a:r>
            <a:r>
              <a:rPr lang="en-GB" sz="2400" b="1" i="1" dirty="0"/>
              <a:t> </a:t>
            </a:r>
            <a:r>
              <a:rPr lang="en-GB" sz="2400" b="1" i="1" dirty="0" err="1"/>
              <a:t>delle</a:t>
            </a:r>
            <a:r>
              <a:rPr lang="en-GB" sz="2400" b="1" i="1" dirty="0"/>
              <a:t> </a:t>
            </a:r>
            <a:r>
              <a:rPr lang="en-GB" sz="2400" b="1" i="1" dirty="0" err="1"/>
              <a:t>miniere</a:t>
            </a:r>
            <a:r>
              <a:rPr lang="en-GB" sz="2400" b="1" i="1" dirty="0"/>
              <a:t> </a:t>
            </a:r>
            <a:r>
              <a:rPr lang="en-GB" sz="2400" b="1" i="1" dirty="0" err="1"/>
              <a:t>dismesse</a:t>
            </a:r>
            <a:r>
              <a:rPr lang="en-GB" sz="2400" b="1" i="1" dirty="0"/>
              <a:t> o </a:t>
            </a:r>
            <a:r>
              <a:rPr lang="en-GB" sz="2400" b="1" i="1" dirty="0" err="1"/>
              <a:t>abbandonate</a:t>
            </a:r>
            <a:endParaRPr lang="en-GB" sz="2400" b="1" i="1" dirty="0"/>
          </a:p>
          <a:p>
            <a:pPr>
              <a:defRPr/>
            </a:pPr>
            <a:endParaRPr lang="en-GB" sz="2400" b="1" i="1" dirty="0"/>
          </a:p>
          <a:p>
            <a:pPr>
              <a:defRPr/>
            </a:pPr>
            <a:r>
              <a:rPr lang="en-GB" sz="2400" b="1" i="1" dirty="0"/>
              <a:t>DGR 4198/2021: </a:t>
            </a:r>
            <a:r>
              <a:rPr lang="en-GB" sz="2400" b="1" i="1" dirty="0" err="1"/>
              <a:t>Valorizzazione</a:t>
            </a:r>
            <a:r>
              <a:rPr lang="en-GB" sz="2400" b="1" i="1" dirty="0"/>
              <a:t> del </a:t>
            </a:r>
            <a:r>
              <a:rPr lang="en-GB" sz="2400" b="1" i="1" dirty="0" err="1"/>
              <a:t>patrimonio</a:t>
            </a:r>
            <a:r>
              <a:rPr lang="en-GB" sz="2400" b="1" i="1" dirty="0"/>
              <a:t> </a:t>
            </a:r>
            <a:r>
              <a:rPr lang="en-GB" sz="2400" b="1" i="1" dirty="0" err="1"/>
              <a:t>minerario</a:t>
            </a:r>
            <a:r>
              <a:rPr lang="en-GB" sz="2400" b="1" i="1" dirty="0"/>
              <a:t> </a:t>
            </a:r>
            <a:r>
              <a:rPr lang="en-GB" sz="2400" b="1" i="1" dirty="0" err="1"/>
              <a:t>dismesso</a:t>
            </a:r>
            <a:r>
              <a:rPr lang="en-GB" sz="2400" b="1" i="1" dirty="0"/>
              <a:t>. </a:t>
            </a:r>
            <a:r>
              <a:rPr lang="en-GB" sz="2400" b="1" i="1" dirty="0" err="1"/>
              <a:t>Criteri</a:t>
            </a:r>
            <a:r>
              <a:rPr lang="en-GB" sz="2400" b="1" i="1" dirty="0"/>
              <a:t> e </a:t>
            </a:r>
            <a:r>
              <a:rPr lang="en-GB" sz="2400" b="1" i="1" dirty="0" err="1"/>
              <a:t>modalità</a:t>
            </a:r>
            <a:r>
              <a:rPr lang="en-GB" sz="2400" b="1" i="1" dirty="0"/>
              <a:t> per </a:t>
            </a:r>
            <a:r>
              <a:rPr lang="en-GB" sz="2400" b="1" i="1" dirty="0" err="1"/>
              <a:t>l’individuazione</a:t>
            </a:r>
            <a:r>
              <a:rPr lang="en-GB" sz="2400" b="1" i="1" dirty="0"/>
              <a:t> </a:t>
            </a:r>
            <a:r>
              <a:rPr lang="en-GB" sz="2400" b="1" i="1" dirty="0" err="1"/>
              <a:t>degli</a:t>
            </a:r>
            <a:r>
              <a:rPr lang="en-GB" sz="2400" b="1" i="1" dirty="0"/>
              <a:t> </a:t>
            </a:r>
            <a:r>
              <a:rPr lang="en-GB" sz="2400" b="1" i="1" dirty="0" err="1"/>
              <a:t>interventi</a:t>
            </a:r>
            <a:r>
              <a:rPr lang="en-GB" sz="2400" b="1" i="1" dirty="0"/>
              <a:t> da </a:t>
            </a:r>
            <a:r>
              <a:rPr lang="en-GB" sz="2400" b="1" i="1" dirty="0" err="1"/>
              <a:t>ammettere</a:t>
            </a:r>
            <a:r>
              <a:rPr lang="en-GB" sz="2400" b="1" i="1" dirty="0"/>
              <a:t> a </a:t>
            </a:r>
            <a:r>
              <a:rPr lang="en-GB" sz="2400" b="1" i="1" dirty="0" err="1"/>
              <a:t>finanziamento</a:t>
            </a:r>
            <a:r>
              <a:rPr lang="en-GB" sz="2400" b="1" i="1" dirty="0"/>
              <a:t> ai sensi </a:t>
            </a:r>
            <a:r>
              <a:rPr lang="en-GB" sz="2400" b="1" i="1" dirty="0" err="1"/>
              <a:t>della</a:t>
            </a:r>
            <a:r>
              <a:rPr lang="en-GB" sz="2400" b="1" i="1" dirty="0"/>
              <a:t> </a:t>
            </a:r>
            <a:r>
              <a:rPr lang="en-GB" sz="2400" b="1" i="1" dirty="0" err="1"/>
              <a:t>legge</a:t>
            </a:r>
            <a:r>
              <a:rPr lang="en-GB" sz="2400" b="1" i="1" dirty="0"/>
              <a:t> </a:t>
            </a:r>
            <a:r>
              <a:rPr lang="en-GB" sz="2400" b="1" i="1" dirty="0" err="1"/>
              <a:t>regionale</a:t>
            </a:r>
            <a:r>
              <a:rPr lang="en-GB" sz="2400" b="1" i="1" dirty="0"/>
              <a:t> n. 9/2020</a:t>
            </a:r>
          </a:p>
          <a:p>
            <a:pPr>
              <a:defRPr/>
            </a:pPr>
            <a:endParaRPr lang="en-GB" sz="2400" b="1" i="1" dirty="0"/>
          </a:p>
          <a:p>
            <a:pPr>
              <a:defRPr/>
            </a:pPr>
            <a:endParaRPr lang="en-GB" sz="2400" b="1" i="1" dirty="0"/>
          </a:p>
          <a:p>
            <a:pPr>
              <a:defRPr/>
            </a:pPr>
            <a:endParaRPr lang="en-GB" sz="2400" b="1" i="1" dirty="0"/>
          </a:p>
        </p:txBody>
      </p:sp>
      <p:sp>
        <p:nvSpPr>
          <p:cNvPr id="3" name="Rettangolo 2"/>
          <p:cNvSpPr/>
          <p:nvPr/>
        </p:nvSpPr>
        <p:spPr>
          <a:xfrm>
            <a:off x="1357290" y="4214818"/>
            <a:ext cx="3714744" cy="307777"/>
          </a:xfrm>
          <a:prstGeom prst="rect">
            <a:avLst/>
          </a:prstGeom>
        </p:spPr>
        <p:txBody>
          <a:bodyPr wrap="square">
            <a:spAutoFit/>
          </a:bodyPr>
          <a:lstStyle/>
          <a:p>
            <a:endParaRPr lang="it-IT" sz="1400" dirty="0"/>
          </a:p>
        </p:txBody>
      </p:sp>
      <p:sp>
        <p:nvSpPr>
          <p:cNvPr id="5" name="CasellaDiTesto 4"/>
          <p:cNvSpPr txBox="1"/>
          <p:nvPr/>
        </p:nvSpPr>
        <p:spPr>
          <a:xfrm>
            <a:off x="0" y="1"/>
            <a:ext cx="9144000" cy="523220"/>
          </a:xfrm>
          <a:prstGeom prst="rect">
            <a:avLst/>
          </a:prstGeom>
          <a:solidFill>
            <a:schemeClr val="accent6"/>
          </a:solidFill>
        </p:spPr>
        <p:txBody>
          <a:bodyPr wrap="square" rtlCol="0">
            <a:spAutoFit/>
          </a:bodyPr>
          <a:lstStyle/>
          <a:p>
            <a:pPr algn="ctr"/>
            <a:r>
              <a:rPr lang="it-IT" sz="2800" b="1" dirty="0">
                <a:solidFill>
                  <a:schemeClr val="tx2">
                    <a:lumMod val="75000"/>
                  </a:schemeClr>
                </a:solidFill>
              </a:rPr>
              <a:t>ANIM – Associazione Nazionale Ingegneri Minerari</a:t>
            </a:r>
          </a:p>
        </p:txBody>
      </p:sp>
    </p:spTree>
    <p:extLst>
      <p:ext uri="{BB962C8B-B14F-4D97-AF65-F5344CB8AC3E}">
        <p14:creationId xmlns:p14="http://schemas.microsoft.com/office/powerpoint/2010/main" val="11141422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42910" y="714356"/>
            <a:ext cx="7929618" cy="9233297"/>
          </a:xfrm>
          <a:prstGeom prst="rect">
            <a:avLst/>
          </a:prstGeom>
        </p:spPr>
        <p:txBody>
          <a:bodyPr wrap="square">
            <a:spAutoFit/>
          </a:bodyPr>
          <a:lstStyle/>
          <a:p>
            <a:pPr marL="342900" indent="-342900" algn="ctr">
              <a:tabLst>
                <a:tab pos="457200" algn="l"/>
              </a:tabLst>
              <a:defRPr/>
            </a:pPr>
            <a:endParaRPr lang="it-IT" sz="2400" b="1" dirty="0"/>
          </a:p>
          <a:p>
            <a:pPr marL="342900" indent="-342900" algn="ctr">
              <a:tabLst>
                <a:tab pos="457200" algn="l"/>
              </a:tabLst>
              <a:defRPr/>
            </a:pPr>
            <a:endParaRPr lang="it-IT" sz="2400" b="1" dirty="0"/>
          </a:p>
          <a:p>
            <a:pPr marL="342900" indent="-342900" algn="ctr">
              <a:tabLst>
                <a:tab pos="457200" algn="l"/>
              </a:tabLst>
              <a:defRPr/>
            </a:pPr>
            <a:endParaRPr lang="it-IT" sz="2400" b="1" dirty="0"/>
          </a:p>
          <a:p>
            <a:pPr marL="342900" indent="-342900" algn="ctr">
              <a:tabLst>
                <a:tab pos="457200" algn="l"/>
              </a:tabLst>
              <a:defRPr/>
            </a:pPr>
            <a:endParaRPr lang="it-IT" sz="2400" b="1" dirty="0"/>
          </a:p>
          <a:p>
            <a:pPr marL="342900" indent="-342900" algn="ctr">
              <a:tabLst>
                <a:tab pos="457200" algn="l"/>
              </a:tabLst>
              <a:defRPr/>
            </a:pPr>
            <a:endParaRPr lang="it-IT" sz="2400" b="1" dirty="0"/>
          </a:p>
          <a:p>
            <a:pPr marL="342900" indent="-342900" algn="ctr">
              <a:tabLst>
                <a:tab pos="457200" algn="l"/>
              </a:tabLst>
              <a:defRPr/>
            </a:pPr>
            <a:endParaRPr lang="it-IT" sz="2400" b="1" dirty="0"/>
          </a:p>
          <a:p>
            <a:pPr marL="342900" indent="-342900" algn="ctr">
              <a:tabLst>
                <a:tab pos="457200" algn="l"/>
              </a:tabLst>
              <a:defRPr/>
            </a:pPr>
            <a:r>
              <a:rPr lang="it-IT" sz="4800" b="1" dirty="0"/>
              <a:t>GRAZIE PER L’ATTENZIONE</a:t>
            </a:r>
          </a:p>
          <a:p>
            <a:pPr>
              <a:tabLst>
                <a:tab pos="457200" algn="l"/>
              </a:tabLst>
              <a:defRPr/>
            </a:pPr>
            <a:endParaRPr lang="it-IT" sz="2400" b="1" dirty="0"/>
          </a:p>
          <a:p>
            <a:pPr marL="342900" indent="-342900">
              <a:defRPr/>
            </a:pPr>
            <a:endParaRPr lang="it-IT" sz="2400" i="1" dirty="0"/>
          </a:p>
          <a:p>
            <a:pPr marL="342900" indent="-342900" algn="ctr">
              <a:tabLst>
                <a:tab pos="457200" algn="l"/>
              </a:tabLst>
              <a:defRPr/>
            </a:pPr>
            <a:endParaRPr lang="it-IT" dirty="0"/>
          </a:p>
          <a:p>
            <a:pPr marL="342900" indent="-342900" algn="ctr">
              <a:tabLst>
                <a:tab pos="457200" algn="l"/>
              </a:tabLst>
              <a:defRPr/>
            </a:pPr>
            <a:endParaRPr lang="it-IT" dirty="0"/>
          </a:p>
          <a:p>
            <a:pPr lvl="2"/>
            <a:endParaRPr lang="it-IT" dirty="0"/>
          </a:p>
          <a:p>
            <a:pPr lvl="2"/>
            <a:endParaRPr lang="it-IT" dirty="0"/>
          </a:p>
          <a:p>
            <a:pPr>
              <a:defRPr/>
            </a:pPr>
            <a:endParaRPr lang="it-IT" sz="2000" dirty="0"/>
          </a:p>
          <a:p>
            <a:pPr>
              <a:defRPr/>
            </a:pPr>
            <a:endParaRPr lang="it-IT" sz="2000" dirty="0"/>
          </a:p>
          <a:p>
            <a:pPr marL="342900" indent="-342900">
              <a:tabLst>
                <a:tab pos="457200" algn="l"/>
              </a:tabLst>
              <a:defRPr/>
            </a:pPr>
            <a:endParaRPr lang="it-IT" sz="2000" dirty="0"/>
          </a:p>
          <a:p>
            <a:pPr marL="342900" indent="-342900">
              <a:tabLst>
                <a:tab pos="457200" algn="l"/>
              </a:tabLst>
              <a:defRPr/>
            </a:pPr>
            <a:endParaRPr lang="it-IT" sz="2000" dirty="0"/>
          </a:p>
          <a:p>
            <a:pPr marL="342900" indent="-342900">
              <a:tabLst>
                <a:tab pos="457200" algn="l"/>
              </a:tabLst>
              <a:defRPr/>
            </a:pPr>
            <a:r>
              <a:rPr lang="it-IT" sz="2000" dirty="0"/>
              <a:t>     </a:t>
            </a:r>
          </a:p>
          <a:p>
            <a:pPr marL="342900" indent="-342900">
              <a:defRPr/>
            </a:pPr>
            <a:endParaRPr lang="it-IT" sz="2400" i="1" dirty="0"/>
          </a:p>
          <a:p>
            <a:pPr algn="ctr"/>
            <a:br>
              <a:rPr lang="en-GB" b="1" dirty="0"/>
            </a:br>
            <a:br>
              <a:rPr lang="it-IT" sz="1600" b="1" dirty="0"/>
            </a:br>
            <a:br>
              <a:rPr lang="it-IT" b="1" i="1" dirty="0"/>
            </a:br>
            <a:br>
              <a:rPr lang="it-IT" sz="1600" b="1" dirty="0"/>
            </a:br>
            <a:br>
              <a:rPr lang="it-IT" sz="1600" dirty="0"/>
            </a:br>
            <a:br>
              <a:rPr lang="it-IT" sz="1200" dirty="0"/>
            </a:br>
            <a:br>
              <a:rPr lang="it-IT" sz="1600" b="1" dirty="0"/>
            </a:br>
            <a:r>
              <a:rPr lang="it-IT" sz="1200" b="1" dirty="0"/>
              <a:t>	                                                  </a:t>
            </a:r>
            <a:br>
              <a:rPr lang="en-GB" b="1" dirty="0"/>
            </a:br>
            <a:br>
              <a:rPr lang="it-IT" sz="1600" dirty="0"/>
            </a:br>
            <a:endParaRPr lang="it-IT" dirty="0"/>
          </a:p>
        </p:txBody>
      </p:sp>
      <p:sp>
        <p:nvSpPr>
          <p:cNvPr id="3" name="Rettangolo 2"/>
          <p:cNvSpPr/>
          <p:nvPr/>
        </p:nvSpPr>
        <p:spPr>
          <a:xfrm>
            <a:off x="1357290" y="4214818"/>
            <a:ext cx="3714744" cy="307777"/>
          </a:xfrm>
          <a:prstGeom prst="rect">
            <a:avLst/>
          </a:prstGeom>
        </p:spPr>
        <p:txBody>
          <a:bodyPr wrap="square">
            <a:spAutoFit/>
          </a:bodyPr>
          <a:lstStyle/>
          <a:p>
            <a:endParaRPr lang="it-IT" sz="1400" dirty="0"/>
          </a:p>
        </p:txBody>
      </p:sp>
      <p:sp>
        <p:nvSpPr>
          <p:cNvPr id="4" name="CasellaDiTesto 3"/>
          <p:cNvSpPr txBox="1"/>
          <p:nvPr/>
        </p:nvSpPr>
        <p:spPr>
          <a:xfrm>
            <a:off x="0" y="-24"/>
            <a:ext cx="9144000" cy="523220"/>
          </a:xfrm>
          <a:prstGeom prst="rect">
            <a:avLst/>
          </a:prstGeom>
          <a:solidFill>
            <a:schemeClr val="accent6"/>
          </a:solidFill>
        </p:spPr>
        <p:txBody>
          <a:bodyPr wrap="square" rtlCol="0">
            <a:spAutoFit/>
          </a:bodyPr>
          <a:lstStyle/>
          <a:p>
            <a:pPr algn="ctr">
              <a:tabLst>
                <a:tab pos="2419350" algn="l"/>
              </a:tabLst>
            </a:pPr>
            <a:r>
              <a:rPr lang="it-IT" sz="2800" b="1" dirty="0">
                <a:solidFill>
                  <a:schemeClr val="tx2">
                    <a:lumMod val="75000"/>
                  </a:schemeClr>
                </a:solidFill>
              </a:rPr>
              <a:t>ANIM – </a:t>
            </a:r>
            <a:r>
              <a:rPr lang="it-IT" sz="2800" b="1" dirty="0" err="1">
                <a:solidFill>
                  <a:schemeClr val="tx2">
                    <a:lumMod val="75000"/>
                  </a:schemeClr>
                </a:solidFill>
              </a:rPr>
              <a:t>Associaazione</a:t>
            </a:r>
            <a:r>
              <a:rPr lang="it-IT" sz="2800" b="1" dirty="0">
                <a:solidFill>
                  <a:schemeClr val="tx2">
                    <a:lumMod val="75000"/>
                  </a:schemeClr>
                </a:solidFill>
              </a:rPr>
              <a:t> Nazionale Ingegneri Minerari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14348" y="785794"/>
            <a:ext cx="7858180" cy="5832366"/>
          </a:xfrm>
          <a:prstGeom prst="rect">
            <a:avLst/>
          </a:prstGeom>
        </p:spPr>
        <p:txBody>
          <a:bodyPr wrap="square">
            <a:spAutoFit/>
          </a:bodyPr>
          <a:lstStyle/>
          <a:p>
            <a:pPr marL="342900" indent="-342900" algn="ctr">
              <a:defRPr/>
            </a:pPr>
            <a:r>
              <a:rPr lang="en-GB" sz="2400" b="1" dirty="0"/>
              <a:t>IL RUOLO DELLO STATO  PER LA VALORIZZAZIONE DEL PATRIMONIO MINERARIO DISMESSO</a:t>
            </a:r>
          </a:p>
          <a:p>
            <a:pPr marL="342900" indent="-342900" algn="ctr">
              <a:defRPr/>
            </a:pPr>
            <a:endParaRPr lang="en-GB" b="1" dirty="0"/>
          </a:p>
          <a:p>
            <a:pPr marL="342900" indent="-342900" algn="ctr">
              <a:defRPr/>
            </a:pPr>
            <a:endParaRPr lang="en-GB" b="1" dirty="0"/>
          </a:p>
          <a:p>
            <a:pPr>
              <a:spcAft>
                <a:spcPts val="600"/>
              </a:spcAft>
              <a:buFont typeface="Wingdings" pitchFamily="2" charset="2"/>
              <a:buChar char="Ø"/>
              <a:defRPr/>
            </a:pPr>
            <a:r>
              <a:rPr lang="it-IT" sz="2400" b="1" i="1" dirty="0"/>
              <a:t>Censimento delle miniere dismesse</a:t>
            </a:r>
          </a:p>
          <a:p>
            <a:pPr>
              <a:spcAft>
                <a:spcPts val="600"/>
              </a:spcAft>
              <a:buFont typeface="Wingdings" pitchFamily="2" charset="2"/>
              <a:buChar char="Ø"/>
              <a:defRPr/>
            </a:pPr>
            <a:r>
              <a:rPr lang="it-IT" sz="2400" b="1" i="1" dirty="0"/>
              <a:t>Attività normativa  specifica per la sicurezza delle  attività di valorizzazione delle miniere dismesse (non esercitato)</a:t>
            </a:r>
          </a:p>
          <a:p>
            <a:pPr>
              <a:spcAft>
                <a:spcPts val="600"/>
              </a:spcAft>
              <a:buFont typeface="Wingdings" pitchFamily="2" charset="2"/>
              <a:buChar char="Ø"/>
              <a:defRPr/>
            </a:pPr>
            <a:r>
              <a:rPr lang="it-IT" sz="2400" b="1" i="1" dirty="0"/>
              <a:t>Attività normativa per l’autorizzazione delle attività per la valorizzazione delle miniere dismesse (non esercitato)</a:t>
            </a:r>
          </a:p>
          <a:p>
            <a:pPr>
              <a:spcAft>
                <a:spcPts val="600"/>
              </a:spcAft>
              <a:buFont typeface="Wingdings" pitchFamily="2" charset="2"/>
              <a:buChar char="Ø"/>
              <a:defRPr/>
            </a:pPr>
            <a:r>
              <a:rPr lang="it-IT" sz="2400" b="1" i="1" dirty="0"/>
              <a:t>Istituzione di parchi minerari nazionali</a:t>
            </a:r>
          </a:p>
          <a:p>
            <a:pPr>
              <a:spcAft>
                <a:spcPts val="600"/>
              </a:spcAft>
              <a:buFont typeface="Wingdings" pitchFamily="2" charset="2"/>
              <a:buChar char="Ø"/>
              <a:defRPr/>
            </a:pPr>
            <a:r>
              <a:rPr lang="it-IT" sz="2400" b="1" i="1" dirty="0"/>
              <a:t>Dichiarazione di interesse culturale di miniere dismesse o di compendi immobiliari di miniere dismesse ai sensi del decreto legislativo n. 42/2004</a:t>
            </a:r>
          </a:p>
          <a:p>
            <a:pPr>
              <a:spcAft>
                <a:spcPts val="600"/>
              </a:spcAft>
              <a:buFont typeface="Wingdings" pitchFamily="2" charset="2"/>
              <a:buChar char="Ø"/>
              <a:defRPr/>
            </a:pPr>
            <a:r>
              <a:rPr lang="it-IT" sz="2400" b="1" i="1" dirty="0"/>
              <a:t>Finanziamenti specifici per attività di valorizzazione del patrimonio minerario dismesso (non esercitato)</a:t>
            </a:r>
          </a:p>
        </p:txBody>
      </p:sp>
      <p:sp>
        <p:nvSpPr>
          <p:cNvPr id="3" name="Rettangolo 2"/>
          <p:cNvSpPr/>
          <p:nvPr/>
        </p:nvSpPr>
        <p:spPr>
          <a:xfrm>
            <a:off x="1357290" y="4214818"/>
            <a:ext cx="3714744" cy="307777"/>
          </a:xfrm>
          <a:prstGeom prst="rect">
            <a:avLst/>
          </a:prstGeom>
        </p:spPr>
        <p:txBody>
          <a:bodyPr wrap="square">
            <a:spAutoFit/>
          </a:bodyPr>
          <a:lstStyle/>
          <a:p>
            <a:endParaRPr lang="it-IT" sz="1400" dirty="0"/>
          </a:p>
        </p:txBody>
      </p:sp>
      <p:sp>
        <p:nvSpPr>
          <p:cNvPr id="5" name="CasellaDiTesto 4"/>
          <p:cNvSpPr txBox="1"/>
          <p:nvPr/>
        </p:nvSpPr>
        <p:spPr>
          <a:xfrm>
            <a:off x="0" y="1"/>
            <a:ext cx="9144000" cy="523220"/>
          </a:xfrm>
          <a:prstGeom prst="rect">
            <a:avLst/>
          </a:prstGeom>
          <a:solidFill>
            <a:schemeClr val="accent6"/>
          </a:solidFill>
        </p:spPr>
        <p:txBody>
          <a:bodyPr wrap="square" rtlCol="0">
            <a:spAutoFit/>
          </a:bodyPr>
          <a:lstStyle/>
          <a:p>
            <a:pPr algn="ctr"/>
            <a:r>
              <a:rPr lang="it-IT" sz="2800" b="1" dirty="0">
                <a:solidFill>
                  <a:schemeClr val="tx2">
                    <a:lumMod val="75000"/>
                  </a:schemeClr>
                </a:solidFill>
              </a:rPr>
              <a:t>ANIM – Associazione Nazionale Ingegneri Minerari</a:t>
            </a:r>
          </a:p>
        </p:txBody>
      </p:sp>
    </p:spTree>
    <p:extLst>
      <p:ext uri="{BB962C8B-B14F-4D97-AF65-F5344CB8AC3E}">
        <p14:creationId xmlns:p14="http://schemas.microsoft.com/office/powerpoint/2010/main" val="28914814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14348" y="785794"/>
            <a:ext cx="7858180" cy="4678204"/>
          </a:xfrm>
          <a:prstGeom prst="rect">
            <a:avLst/>
          </a:prstGeom>
        </p:spPr>
        <p:txBody>
          <a:bodyPr wrap="square">
            <a:spAutoFit/>
          </a:bodyPr>
          <a:lstStyle/>
          <a:p>
            <a:pPr marL="342900" indent="-342900" algn="ctr">
              <a:defRPr/>
            </a:pPr>
            <a:r>
              <a:rPr lang="en-GB" sz="2400" b="1" dirty="0"/>
              <a:t>LA PROPRIETA’ DELLE MINIERE DISMESSE</a:t>
            </a:r>
          </a:p>
          <a:p>
            <a:pPr marL="342900" indent="-342900" algn="ctr">
              <a:defRPr/>
            </a:pPr>
            <a:endParaRPr lang="en-GB" sz="2400" b="1" i="1" dirty="0"/>
          </a:p>
          <a:p>
            <a:pPr marL="342900" indent="-342900" algn="ctr">
              <a:defRPr/>
            </a:pPr>
            <a:endParaRPr lang="en-GB" sz="2400" b="1" i="1" dirty="0"/>
          </a:p>
          <a:p>
            <a:pPr marL="342900" indent="-342900">
              <a:spcAft>
                <a:spcPts val="600"/>
              </a:spcAft>
              <a:buFont typeface="Wingdings" panose="05000000000000000000" pitchFamily="2" charset="2"/>
              <a:buChar char="Ø"/>
              <a:defRPr/>
            </a:pPr>
            <a:r>
              <a:rPr lang="it-IT" sz="2400" b="1" i="1" dirty="0"/>
              <a:t>Le miniere e i relativi compendi immobiliari fanno parte del patrimonio indisponibile dello Stato o delle Regioni</a:t>
            </a:r>
          </a:p>
          <a:p>
            <a:pPr marL="342900" indent="-342900">
              <a:spcAft>
                <a:spcPts val="600"/>
              </a:spcAft>
              <a:buFont typeface="Wingdings" panose="05000000000000000000" pitchFamily="2" charset="2"/>
              <a:buChar char="Ø"/>
              <a:defRPr/>
            </a:pPr>
            <a:r>
              <a:rPr lang="it-IT" sz="2400" b="1" i="1" dirty="0"/>
              <a:t>Le miniere dismesse e i relativi compendi immobiliari continuano a far parte del patrimonio indisponibile se al momento della chiusura era presente del minerale suscettibile di sfruttamento</a:t>
            </a:r>
          </a:p>
          <a:p>
            <a:pPr marL="342900" indent="-342900">
              <a:spcAft>
                <a:spcPts val="600"/>
              </a:spcAft>
              <a:buFont typeface="Wingdings" panose="05000000000000000000" pitchFamily="2" charset="2"/>
              <a:buChar char="Ø"/>
              <a:defRPr/>
            </a:pPr>
            <a:r>
              <a:rPr lang="it-IT" sz="2400" b="1" i="1" dirty="0"/>
              <a:t>Le miniere dismesse esaurite e i relativi compendi immobiliari cessano di far parte del patrimonio indisponibile</a:t>
            </a:r>
          </a:p>
        </p:txBody>
      </p:sp>
      <p:sp>
        <p:nvSpPr>
          <p:cNvPr id="3" name="Rettangolo 2"/>
          <p:cNvSpPr/>
          <p:nvPr/>
        </p:nvSpPr>
        <p:spPr>
          <a:xfrm>
            <a:off x="1357290" y="4214818"/>
            <a:ext cx="3714744" cy="307777"/>
          </a:xfrm>
          <a:prstGeom prst="rect">
            <a:avLst/>
          </a:prstGeom>
        </p:spPr>
        <p:txBody>
          <a:bodyPr wrap="square">
            <a:spAutoFit/>
          </a:bodyPr>
          <a:lstStyle/>
          <a:p>
            <a:endParaRPr lang="it-IT" sz="1400" dirty="0"/>
          </a:p>
        </p:txBody>
      </p:sp>
      <p:sp>
        <p:nvSpPr>
          <p:cNvPr id="5" name="CasellaDiTesto 4"/>
          <p:cNvSpPr txBox="1"/>
          <p:nvPr/>
        </p:nvSpPr>
        <p:spPr>
          <a:xfrm>
            <a:off x="0" y="1"/>
            <a:ext cx="9144000" cy="523220"/>
          </a:xfrm>
          <a:prstGeom prst="rect">
            <a:avLst/>
          </a:prstGeom>
          <a:solidFill>
            <a:schemeClr val="accent6"/>
          </a:solidFill>
        </p:spPr>
        <p:txBody>
          <a:bodyPr wrap="square" rtlCol="0">
            <a:spAutoFit/>
          </a:bodyPr>
          <a:lstStyle/>
          <a:p>
            <a:pPr algn="ctr"/>
            <a:r>
              <a:rPr lang="it-IT" sz="2800" b="1" dirty="0">
                <a:solidFill>
                  <a:schemeClr val="tx2">
                    <a:lumMod val="75000"/>
                  </a:schemeClr>
                </a:solidFill>
              </a:rPr>
              <a:t>ANIM – Associazione Nazionale Ingegneri Minerari</a:t>
            </a:r>
          </a:p>
        </p:txBody>
      </p:sp>
    </p:spTree>
    <p:extLst>
      <p:ext uri="{BB962C8B-B14F-4D97-AF65-F5344CB8AC3E}">
        <p14:creationId xmlns:p14="http://schemas.microsoft.com/office/powerpoint/2010/main" val="38966823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14348" y="785794"/>
            <a:ext cx="7858180" cy="5770811"/>
          </a:xfrm>
          <a:prstGeom prst="rect">
            <a:avLst/>
          </a:prstGeom>
        </p:spPr>
        <p:txBody>
          <a:bodyPr wrap="square">
            <a:spAutoFit/>
          </a:bodyPr>
          <a:lstStyle/>
          <a:p>
            <a:pPr marL="342900" indent="-342900" algn="ctr">
              <a:defRPr/>
            </a:pPr>
            <a:r>
              <a:rPr lang="en-GB" sz="2400" b="1" dirty="0"/>
              <a:t>IL RUOLO DELLO STATO  PER LA VALORIZZAZIONE DEL PATRIMONIO MINERARIO DISMESSO</a:t>
            </a:r>
          </a:p>
          <a:p>
            <a:pPr marL="342900" indent="-342900" algn="ctr">
              <a:defRPr/>
            </a:pPr>
            <a:endParaRPr lang="en-GB" b="1" dirty="0"/>
          </a:p>
          <a:p>
            <a:pPr>
              <a:spcAft>
                <a:spcPts val="600"/>
              </a:spcAft>
              <a:buFont typeface="Wingdings" pitchFamily="2" charset="2"/>
              <a:buChar char="Ø"/>
              <a:defRPr/>
            </a:pPr>
            <a:r>
              <a:rPr lang="it-IT" sz="2400" b="1" i="1" dirty="0"/>
              <a:t>Attualmente a livello nazionale si riscontra una totale carenza normativa in materia di sicurezza delle attività di valorizzazione del patrimonio minerario dismesso</a:t>
            </a:r>
          </a:p>
          <a:p>
            <a:pPr>
              <a:spcAft>
                <a:spcPts val="600"/>
              </a:spcAft>
              <a:buFont typeface="Wingdings" pitchFamily="2" charset="2"/>
              <a:buChar char="Ø"/>
              <a:defRPr/>
            </a:pPr>
            <a:r>
              <a:rPr lang="it-IT" sz="2400" b="1" i="1" dirty="0"/>
              <a:t>In generale, la materia sicurezza delle attività estrattive (tutela della salute e della sicurezza dei lavoratori delle attività estrattive e dei terzi interessati) risulta ormai datata e non riguarda i visitatori dei parchi minerari</a:t>
            </a:r>
          </a:p>
          <a:p>
            <a:pPr marL="457200" indent="-457200">
              <a:spcAft>
                <a:spcPts val="600"/>
              </a:spcAft>
              <a:buFont typeface="+mj-lt"/>
              <a:buAutoNum type="arabicPeriod"/>
              <a:defRPr/>
            </a:pPr>
            <a:r>
              <a:rPr lang="it-IT" sz="2400" b="1" i="1" dirty="0"/>
              <a:t>DPR n. 128/1959, norme di polizia mineraria delle miniere e delle cave</a:t>
            </a:r>
          </a:p>
          <a:p>
            <a:pPr marL="457200" indent="-457200">
              <a:spcAft>
                <a:spcPts val="600"/>
              </a:spcAft>
              <a:buFont typeface="+mj-lt"/>
              <a:buAutoNum type="arabicPeriod"/>
              <a:defRPr/>
            </a:pPr>
            <a:r>
              <a:rPr lang="it-IT" sz="2400" b="1" i="1" dirty="0" err="1"/>
              <a:t>D.Lgs</a:t>
            </a:r>
            <a:r>
              <a:rPr lang="it-IT" sz="2400" b="1" i="1" dirty="0"/>
              <a:t> n. 624/ 1996 di recepimento di due direttive comunitarie in materia di sicurezza nelle attività estrattive</a:t>
            </a:r>
          </a:p>
        </p:txBody>
      </p:sp>
      <p:sp>
        <p:nvSpPr>
          <p:cNvPr id="3" name="Rettangolo 2"/>
          <p:cNvSpPr/>
          <p:nvPr/>
        </p:nvSpPr>
        <p:spPr>
          <a:xfrm>
            <a:off x="1357290" y="4214818"/>
            <a:ext cx="3714744" cy="307777"/>
          </a:xfrm>
          <a:prstGeom prst="rect">
            <a:avLst/>
          </a:prstGeom>
        </p:spPr>
        <p:txBody>
          <a:bodyPr wrap="square">
            <a:spAutoFit/>
          </a:bodyPr>
          <a:lstStyle/>
          <a:p>
            <a:endParaRPr lang="it-IT" sz="1400" dirty="0"/>
          </a:p>
        </p:txBody>
      </p:sp>
      <p:sp>
        <p:nvSpPr>
          <p:cNvPr id="5" name="CasellaDiTesto 4"/>
          <p:cNvSpPr txBox="1"/>
          <p:nvPr/>
        </p:nvSpPr>
        <p:spPr>
          <a:xfrm>
            <a:off x="0" y="1"/>
            <a:ext cx="9144000" cy="523220"/>
          </a:xfrm>
          <a:prstGeom prst="rect">
            <a:avLst/>
          </a:prstGeom>
          <a:solidFill>
            <a:schemeClr val="accent6"/>
          </a:solidFill>
        </p:spPr>
        <p:txBody>
          <a:bodyPr wrap="square" rtlCol="0">
            <a:spAutoFit/>
          </a:bodyPr>
          <a:lstStyle/>
          <a:p>
            <a:pPr algn="ctr"/>
            <a:r>
              <a:rPr lang="it-IT" sz="2800" b="1" dirty="0">
                <a:solidFill>
                  <a:schemeClr val="tx2">
                    <a:lumMod val="75000"/>
                  </a:schemeClr>
                </a:solidFill>
              </a:rPr>
              <a:t>ANIM – Associazione Nazionale Ingegneri Minerari</a:t>
            </a:r>
          </a:p>
        </p:txBody>
      </p:sp>
    </p:spTree>
    <p:extLst>
      <p:ext uri="{BB962C8B-B14F-4D97-AF65-F5344CB8AC3E}">
        <p14:creationId xmlns:p14="http://schemas.microsoft.com/office/powerpoint/2010/main" val="12463526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14348" y="785794"/>
            <a:ext cx="7858180" cy="5401479"/>
          </a:xfrm>
          <a:prstGeom prst="rect">
            <a:avLst/>
          </a:prstGeom>
        </p:spPr>
        <p:txBody>
          <a:bodyPr wrap="square">
            <a:spAutoFit/>
          </a:bodyPr>
          <a:lstStyle/>
          <a:p>
            <a:pPr marL="342900" indent="-342900" algn="ctr">
              <a:defRPr/>
            </a:pPr>
            <a:r>
              <a:rPr lang="en-GB" sz="2400" b="1" dirty="0"/>
              <a:t>IL RUOLO DELLO STATO  PER LA VALORIZZAZIONE DEL PATRIMONIO MINERARIO DISMESSO</a:t>
            </a:r>
          </a:p>
          <a:p>
            <a:pPr marL="342900" indent="-342900" algn="ctr">
              <a:defRPr/>
            </a:pPr>
            <a:endParaRPr lang="en-GB" b="1" dirty="0"/>
          </a:p>
          <a:p>
            <a:pPr>
              <a:spcAft>
                <a:spcPts val="600"/>
              </a:spcAft>
              <a:buFont typeface="Wingdings" pitchFamily="2" charset="2"/>
              <a:buChar char="Ø"/>
              <a:defRPr/>
            </a:pPr>
            <a:r>
              <a:rPr lang="it-IT" sz="2400" b="1" i="1" dirty="0"/>
              <a:t>Vi è incertezza circa la normativa di sicurezza da applicare alle attività di valorizzazione del patrimonio minerario dismesso, per le peculiarità del settore, cui generalmente non si addicono le normative relative ai locali di pubblico spettacolo o ai musei, teoricamente da applicare (TULPS)</a:t>
            </a:r>
          </a:p>
          <a:p>
            <a:pPr>
              <a:spcAft>
                <a:spcPts val="600"/>
              </a:spcAft>
              <a:buFont typeface="Wingdings" pitchFamily="2" charset="2"/>
              <a:buChar char="Ø"/>
              <a:defRPr/>
            </a:pPr>
            <a:r>
              <a:rPr lang="it-IT" sz="2400" b="1" i="1" dirty="0"/>
              <a:t>L’assenza di certezze normative in materia di sicurezza è stata una delle cause principali del ritardo nello sviluppo delle attività di valorizzazione, insieme alla mancanza di norme specifiche in tema </a:t>
            </a:r>
            <a:r>
              <a:rPr lang="it-IT" sz="2400" b="1" i="1" dirty="0" err="1"/>
              <a:t>autorizzativo</a:t>
            </a:r>
            <a:endParaRPr lang="it-IT" sz="2400" b="1" i="1" dirty="0"/>
          </a:p>
          <a:p>
            <a:pPr>
              <a:spcAft>
                <a:spcPts val="600"/>
              </a:spcAft>
              <a:buFont typeface="Wingdings" pitchFamily="2" charset="2"/>
              <a:buChar char="Ø"/>
              <a:defRPr/>
            </a:pPr>
            <a:endParaRPr lang="it-IT" sz="2400" b="1" i="1" dirty="0"/>
          </a:p>
          <a:p>
            <a:pPr>
              <a:spcAft>
                <a:spcPts val="600"/>
              </a:spcAft>
              <a:buFont typeface="Wingdings" pitchFamily="2" charset="2"/>
              <a:buChar char="Ø"/>
              <a:defRPr/>
            </a:pPr>
            <a:endParaRPr lang="it-IT" sz="2400" b="1" i="1" dirty="0"/>
          </a:p>
        </p:txBody>
      </p:sp>
      <p:sp>
        <p:nvSpPr>
          <p:cNvPr id="3" name="Rettangolo 2"/>
          <p:cNvSpPr/>
          <p:nvPr/>
        </p:nvSpPr>
        <p:spPr>
          <a:xfrm>
            <a:off x="1357290" y="4214818"/>
            <a:ext cx="3714744" cy="307777"/>
          </a:xfrm>
          <a:prstGeom prst="rect">
            <a:avLst/>
          </a:prstGeom>
        </p:spPr>
        <p:txBody>
          <a:bodyPr wrap="square">
            <a:spAutoFit/>
          </a:bodyPr>
          <a:lstStyle/>
          <a:p>
            <a:endParaRPr lang="it-IT" sz="1400" dirty="0"/>
          </a:p>
        </p:txBody>
      </p:sp>
      <p:sp>
        <p:nvSpPr>
          <p:cNvPr id="5" name="CasellaDiTesto 4"/>
          <p:cNvSpPr txBox="1"/>
          <p:nvPr/>
        </p:nvSpPr>
        <p:spPr>
          <a:xfrm>
            <a:off x="0" y="1"/>
            <a:ext cx="9144000" cy="523220"/>
          </a:xfrm>
          <a:prstGeom prst="rect">
            <a:avLst/>
          </a:prstGeom>
          <a:solidFill>
            <a:schemeClr val="accent6"/>
          </a:solidFill>
        </p:spPr>
        <p:txBody>
          <a:bodyPr wrap="square" rtlCol="0">
            <a:spAutoFit/>
          </a:bodyPr>
          <a:lstStyle/>
          <a:p>
            <a:pPr algn="ctr"/>
            <a:r>
              <a:rPr lang="it-IT" sz="2800" b="1" dirty="0">
                <a:solidFill>
                  <a:schemeClr val="tx2">
                    <a:lumMod val="75000"/>
                  </a:schemeClr>
                </a:solidFill>
              </a:rPr>
              <a:t>ANIM – Associazione Nazionale Ingegneri Minerari</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14348" y="785794"/>
            <a:ext cx="7858180" cy="5262979"/>
          </a:xfrm>
          <a:prstGeom prst="rect">
            <a:avLst/>
          </a:prstGeom>
        </p:spPr>
        <p:txBody>
          <a:bodyPr wrap="square">
            <a:spAutoFit/>
          </a:bodyPr>
          <a:lstStyle/>
          <a:p>
            <a:pPr marL="342900" indent="-342900" algn="ctr">
              <a:defRPr/>
            </a:pPr>
            <a:r>
              <a:rPr lang="en-GB" sz="2400" b="1" dirty="0"/>
              <a:t>IL RUOLO DELLO STATO  PER LA VALORIZZAZIONE DEL PATRIMONIO MINERARIO DISMESSO: I PARCHI NAZIONALI</a:t>
            </a:r>
          </a:p>
          <a:p>
            <a:pPr marL="342900" indent="-342900" algn="ctr">
              <a:defRPr/>
            </a:pPr>
            <a:endParaRPr lang="en-GB" b="1" dirty="0"/>
          </a:p>
          <a:p>
            <a:pPr>
              <a:spcAft>
                <a:spcPts val="600"/>
              </a:spcAft>
              <a:defRPr/>
            </a:pPr>
            <a:r>
              <a:rPr lang="it-IT" sz="2400" b="1" i="1" dirty="0"/>
              <a:t>Sono stati istituiti quattro parchi nazionali</a:t>
            </a:r>
          </a:p>
          <a:p>
            <a:pPr>
              <a:spcAft>
                <a:spcPts val="600"/>
              </a:spcAft>
              <a:defRPr/>
            </a:pPr>
            <a:endParaRPr lang="it-IT" sz="2400" b="1" i="1" dirty="0"/>
          </a:p>
          <a:p>
            <a:pPr>
              <a:spcAft>
                <a:spcPts val="600"/>
              </a:spcAft>
              <a:buFont typeface="Wingdings" pitchFamily="2" charset="2"/>
              <a:buChar char="Ø"/>
              <a:defRPr/>
            </a:pPr>
            <a:r>
              <a:rPr lang="it-IT" sz="2400" b="1" i="1" dirty="0"/>
              <a:t>Parco Museo delle miniere dell’Amiata</a:t>
            </a:r>
          </a:p>
          <a:p>
            <a:pPr>
              <a:spcAft>
                <a:spcPts val="600"/>
              </a:spcAft>
              <a:buFont typeface="Wingdings" pitchFamily="2" charset="2"/>
              <a:buChar char="Ø"/>
              <a:defRPr/>
            </a:pPr>
            <a:r>
              <a:rPr lang="it-IT" sz="2400" b="1" i="1" dirty="0"/>
              <a:t>Parco tecnologico ed archeologico delle Colline Metallifere Grossetane</a:t>
            </a:r>
          </a:p>
          <a:p>
            <a:pPr>
              <a:spcAft>
                <a:spcPts val="600"/>
              </a:spcAft>
              <a:buFont typeface="Wingdings" pitchFamily="2" charset="2"/>
              <a:buChar char="Ø"/>
              <a:defRPr/>
            </a:pPr>
            <a:r>
              <a:rPr lang="it-IT" sz="2400" b="1" i="1" dirty="0"/>
              <a:t>Parco museo minerario delle miniere di zolfo delle Marche e dell’Emilia-Romagna</a:t>
            </a:r>
          </a:p>
          <a:p>
            <a:pPr>
              <a:spcAft>
                <a:spcPts val="600"/>
              </a:spcAft>
              <a:buFont typeface="Wingdings" pitchFamily="2" charset="2"/>
              <a:buChar char="Ø"/>
              <a:defRPr/>
            </a:pPr>
            <a:r>
              <a:rPr lang="it-IT" sz="2400" b="1" i="1" dirty="0"/>
              <a:t>Parco geominerario storico ed ambientale della Sardegna</a:t>
            </a:r>
          </a:p>
          <a:p>
            <a:pPr>
              <a:spcAft>
                <a:spcPts val="600"/>
              </a:spcAft>
              <a:buFont typeface="Wingdings" pitchFamily="2" charset="2"/>
              <a:buChar char="Ø"/>
              <a:defRPr/>
            </a:pPr>
            <a:endParaRPr lang="it-IT" sz="2400" b="1" i="1" dirty="0"/>
          </a:p>
        </p:txBody>
      </p:sp>
      <p:sp>
        <p:nvSpPr>
          <p:cNvPr id="3" name="Rettangolo 2"/>
          <p:cNvSpPr/>
          <p:nvPr/>
        </p:nvSpPr>
        <p:spPr>
          <a:xfrm>
            <a:off x="1357290" y="4214818"/>
            <a:ext cx="3714744" cy="307777"/>
          </a:xfrm>
          <a:prstGeom prst="rect">
            <a:avLst/>
          </a:prstGeom>
        </p:spPr>
        <p:txBody>
          <a:bodyPr wrap="square">
            <a:spAutoFit/>
          </a:bodyPr>
          <a:lstStyle/>
          <a:p>
            <a:endParaRPr lang="it-IT" sz="1400" dirty="0"/>
          </a:p>
        </p:txBody>
      </p:sp>
      <p:sp>
        <p:nvSpPr>
          <p:cNvPr id="5" name="CasellaDiTesto 4"/>
          <p:cNvSpPr txBox="1"/>
          <p:nvPr/>
        </p:nvSpPr>
        <p:spPr>
          <a:xfrm>
            <a:off x="0" y="1"/>
            <a:ext cx="9144000" cy="523220"/>
          </a:xfrm>
          <a:prstGeom prst="rect">
            <a:avLst/>
          </a:prstGeom>
          <a:solidFill>
            <a:schemeClr val="accent6"/>
          </a:solidFill>
        </p:spPr>
        <p:txBody>
          <a:bodyPr wrap="square" rtlCol="0">
            <a:spAutoFit/>
          </a:bodyPr>
          <a:lstStyle/>
          <a:p>
            <a:pPr algn="ctr"/>
            <a:r>
              <a:rPr lang="it-IT" sz="2800" b="1" dirty="0">
                <a:solidFill>
                  <a:schemeClr val="tx2">
                    <a:lumMod val="75000"/>
                  </a:schemeClr>
                </a:solidFill>
              </a:rPr>
              <a:t>ANIM – Associazione Nazionale Ingegneri Minerari</a:t>
            </a:r>
          </a:p>
        </p:txBody>
      </p:sp>
    </p:spTree>
    <p:extLst>
      <p:ext uri="{BB962C8B-B14F-4D97-AF65-F5344CB8AC3E}">
        <p14:creationId xmlns:p14="http://schemas.microsoft.com/office/powerpoint/2010/main" val="23668772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14348" y="785794"/>
            <a:ext cx="7858180" cy="6955750"/>
          </a:xfrm>
          <a:prstGeom prst="rect">
            <a:avLst/>
          </a:prstGeom>
        </p:spPr>
        <p:txBody>
          <a:bodyPr wrap="square">
            <a:spAutoFit/>
          </a:bodyPr>
          <a:lstStyle/>
          <a:p>
            <a:pPr marL="342900" indent="-342900" algn="ctr">
              <a:defRPr/>
            </a:pPr>
            <a:r>
              <a:rPr lang="en-GB" sz="2400" b="1" dirty="0"/>
              <a:t>LA LEGISLAZIONE REGIONALE IN MATERIA AUTORIZZATIVA E DI SICUREZZA DELLE ATTIVITA’ DI VALORIZZAZIONE DELLE MINIERE DISMESSE</a:t>
            </a:r>
          </a:p>
          <a:p>
            <a:pPr marL="342900" indent="-342900" algn="ctr">
              <a:defRPr/>
            </a:pPr>
            <a:endParaRPr lang="en-GB" b="1" dirty="0"/>
          </a:p>
          <a:p>
            <a:pPr>
              <a:spcAft>
                <a:spcPts val="600"/>
              </a:spcAft>
              <a:buFont typeface="Wingdings" pitchFamily="2" charset="2"/>
              <a:buChar char="Ø"/>
              <a:defRPr/>
            </a:pPr>
            <a:r>
              <a:rPr lang="it-IT" sz="2400" b="1" i="1" dirty="0"/>
              <a:t>In assenza di una legislazione state di coordinamento delle attività di valorizzazione, dal punto di vista </a:t>
            </a:r>
            <a:r>
              <a:rPr lang="it-IT" sz="2400" b="1" i="1" dirty="0" err="1"/>
              <a:t>autorizzativo</a:t>
            </a:r>
            <a:r>
              <a:rPr lang="it-IT" sz="2400" b="1" i="1" dirty="0"/>
              <a:t> e di sicurezza, alcune regioni hanno legiferato, recependo le richieste di certezza giuridica che provenivano dagli operatori interessati alle attività di valorizzazione</a:t>
            </a:r>
          </a:p>
          <a:p>
            <a:pPr>
              <a:spcAft>
                <a:spcPts val="600"/>
              </a:spcAft>
              <a:buFont typeface="Wingdings" pitchFamily="2" charset="2"/>
              <a:buChar char="Ø"/>
              <a:defRPr/>
            </a:pPr>
            <a:r>
              <a:rPr lang="it-IT" sz="2400" b="1" i="1" dirty="0"/>
              <a:t>Le regioni che hanno legiferato appartengono tutte all’Italia nord-ovest, con aggiunta della Sardegna e, molto recentemente, dell’Abruzzo segno evidente di un embrionale coordinamento, anche se non espresso per le vie formali</a:t>
            </a:r>
          </a:p>
          <a:p>
            <a:pPr>
              <a:spcAft>
                <a:spcPts val="600"/>
              </a:spcAft>
              <a:buFont typeface="Wingdings" pitchFamily="2" charset="2"/>
              <a:buChar char="Ø"/>
              <a:defRPr/>
            </a:pPr>
            <a:r>
              <a:rPr lang="it-IT" sz="2400" b="1" i="1" dirty="0"/>
              <a:t>Le legislazioni regionali presentano anche differenze importanti, legate alla tipicità delle attività estrattive e alla differente tradizione amministrativa</a:t>
            </a:r>
          </a:p>
          <a:p>
            <a:pPr>
              <a:spcAft>
                <a:spcPts val="600"/>
              </a:spcAft>
              <a:buFont typeface="Wingdings" pitchFamily="2" charset="2"/>
              <a:buChar char="Ø"/>
              <a:defRPr/>
            </a:pPr>
            <a:endParaRPr lang="it-IT" sz="2400" b="1" i="1" dirty="0"/>
          </a:p>
          <a:p>
            <a:pPr>
              <a:spcAft>
                <a:spcPts val="600"/>
              </a:spcAft>
              <a:buFont typeface="Wingdings" pitchFamily="2" charset="2"/>
              <a:buChar char="Ø"/>
              <a:defRPr/>
            </a:pPr>
            <a:endParaRPr lang="it-IT" sz="2400" b="1" i="1" dirty="0"/>
          </a:p>
        </p:txBody>
      </p:sp>
      <p:sp>
        <p:nvSpPr>
          <p:cNvPr id="3" name="Rettangolo 2"/>
          <p:cNvSpPr/>
          <p:nvPr/>
        </p:nvSpPr>
        <p:spPr>
          <a:xfrm>
            <a:off x="1357290" y="4214818"/>
            <a:ext cx="3714744" cy="307777"/>
          </a:xfrm>
          <a:prstGeom prst="rect">
            <a:avLst/>
          </a:prstGeom>
        </p:spPr>
        <p:txBody>
          <a:bodyPr wrap="square">
            <a:spAutoFit/>
          </a:bodyPr>
          <a:lstStyle/>
          <a:p>
            <a:endParaRPr lang="it-IT" sz="1400" dirty="0"/>
          </a:p>
        </p:txBody>
      </p:sp>
      <p:sp>
        <p:nvSpPr>
          <p:cNvPr id="5" name="CasellaDiTesto 4"/>
          <p:cNvSpPr txBox="1"/>
          <p:nvPr/>
        </p:nvSpPr>
        <p:spPr>
          <a:xfrm>
            <a:off x="0" y="1"/>
            <a:ext cx="9144000" cy="523220"/>
          </a:xfrm>
          <a:prstGeom prst="rect">
            <a:avLst/>
          </a:prstGeom>
          <a:solidFill>
            <a:schemeClr val="accent6"/>
          </a:solidFill>
        </p:spPr>
        <p:txBody>
          <a:bodyPr wrap="square" rtlCol="0">
            <a:spAutoFit/>
          </a:bodyPr>
          <a:lstStyle/>
          <a:p>
            <a:pPr algn="ctr"/>
            <a:r>
              <a:rPr lang="it-IT" sz="2800" b="1" dirty="0">
                <a:solidFill>
                  <a:schemeClr val="tx2">
                    <a:lumMod val="75000"/>
                  </a:schemeClr>
                </a:solidFill>
              </a:rPr>
              <a:t>ANIM – Associazione Nazionale Ingegneri Minerari</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14348" y="785794"/>
            <a:ext cx="7858180" cy="5786199"/>
          </a:xfrm>
          <a:prstGeom prst="rect">
            <a:avLst/>
          </a:prstGeom>
        </p:spPr>
        <p:txBody>
          <a:bodyPr wrap="square">
            <a:spAutoFit/>
          </a:bodyPr>
          <a:lstStyle/>
          <a:p>
            <a:pPr marL="342900" indent="-342900" algn="ctr">
              <a:defRPr/>
            </a:pPr>
            <a:r>
              <a:rPr lang="en-GB" sz="2400" b="1" dirty="0"/>
              <a:t>LA LEGISLAZIONE REGIONALE IN MATERIA AUTORIZZATIVA E DI SICUREZZA DELLE ATTIVITA’ DI VALORIZZAZIONE DELLE MINIERE DISMESSE</a:t>
            </a:r>
          </a:p>
          <a:p>
            <a:pPr marL="342900" indent="-342900" algn="ctr">
              <a:defRPr/>
            </a:pPr>
            <a:endParaRPr lang="en-GB" b="1" dirty="0"/>
          </a:p>
          <a:p>
            <a:pPr>
              <a:spcAft>
                <a:spcPts val="600"/>
              </a:spcAft>
              <a:buFont typeface="Wingdings" pitchFamily="2" charset="2"/>
              <a:buChar char="Ø"/>
              <a:defRPr/>
            </a:pPr>
            <a:r>
              <a:rPr lang="it-IT" sz="2400" b="1" i="1" dirty="0"/>
              <a:t>Hanno legiferato nella materia attività di valorizzazione del patrimonio minerario dismesso le regioni:</a:t>
            </a:r>
          </a:p>
          <a:p>
            <a:pPr marL="457200" indent="-457200">
              <a:spcAft>
                <a:spcPts val="600"/>
              </a:spcAft>
              <a:buFont typeface="+mj-lt"/>
              <a:buAutoNum type="arabicPeriod"/>
              <a:defRPr/>
            </a:pPr>
            <a:r>
              <a:rPr lang="it-IT" sz="2400" b="1" i="1" dirty="0"/>
              <a:t>Lombardia (l.r. n. 28/2009 e regolamento n. 2/2015)</a:t>
            </a:r>
          </a:p>
          <a:p>
            <a:pPr marL="457200" indent="-457200">
              <a:spcAft>
                <a:spcPts val="600"/>
              </a:spcAft>
              <a:buFont typeface="+mj-lt"/>
              <a:buAutoNum type="arabicPeriod"/>
              <a:defRPr/>
            </a:pPr>
            <a:r>
              <a:rPr lang="it-IT" sz="2400" b="1" i="1" dirty="0"/>
              <a:t>Piemonte (l.r. 23/2016)</a:t>
            </a:r>
          </a:p>
          <a:p>
            <a:pPr marL="457200" indent="-457200">
              <a:spcAft>
                <a:spcPts val="600"/>
              </a:spcAft>
              <a:buFont typeface="+mj-lt"/>
              <a:buAutoNum type="arabicPeriod"/>
              <a:defRPr/>
            </a:pPr>
            <a:r>
              <a:rPr lang="it-IT" sz="2400" b="1" i="1" dirty="0"/>
              <a:t>Valle d’Aosta (l.r. n. 12/2008)</a:t>
            </a:r>
          </a:p>
          <a:p>
            <a:pPr marL="457200" indent="-457200">
              <a:spcAft>
                <a:spcPts val="600"/>
              </a:spcAft>
              <a:buFont typeface="+mj-lt"/>
              <a:buAutoNum type="arabicPeriod"/>
              <a:defRPr/>
            </a:pPr>
            <a:r>
              <a:rPr lang="it-IT" sz="2400" b="1" i="1" dirty="0"/>
              <a:t>Liguria (l.r. n. 31/2014)</a:t>
            </a:r>
          </a:p>
          <a:p>
            <a:pPr marL="457200" indent="-457200">
              <a:spcAft>
                <a:spcPts val="600"/>
              </a:spcAft>
              <a:buFont typeface="+mj-lt"/>
              <a:buAutoNum type="arabicPeriod"/>
              <a:defRPr/>
            </a:pPr>
            <a:r>
              <a:rPr lang="it-IT" sz="2400" b="1" i="1" dirty="0"/>
              <a:t>Sardegna (</a:t>
            </a:r>
            <a:r>
              <a:rPr lang="it-IT" sz="2400" b="1" i="1" dirty="0" err="1"/>
              <a:t>ll.rr.</a:t>
            </a:r>
            <a:r>
              <a:rPr lang="it-IT" sz="2400" b="1" i="1" dirty="0"/>
              <a:t> n. 5/2015 e 2/2007)</a:t>
            </a:r>
          </a:p>
          <a:p>
            <a:pPr marL="457200" indent="-457200">
              <a:spcAft>
                <a:spcPts val="600"/>
              </a:spcAft>
              <a:buFont typeface="+mj-lt"/>
              <a:buAutoNum type="arabicPeriod"/>
              <a:defRPr/>
            </a:pPr>
            <a:r>
              <a:rPr lang="it-IT" sz="2400" b="1" i="1" dirty="0"/>
              <a:t>Abruzzo (</a:t>
            </a:r>
            <a:r>
              <a:rPr lang="it-IT" sz="2400" b="1" i="1" dirty="0" err="1"/>
              <a:t>l.r</a:t>
            </a:r>
            <a:r>
              <a:rPr lang="it-IT" sz="2400" b="1" i="1" dirty="0"/>
              <a:t>. n. 7/2022)</a:t>
            </a:r>
          </a:p>
          <a:p>
            <a:pPr>
              <a:spcAft>
                <a:spcPts val="600"/>
              </a:spcAft>
              <a:buFont typeface="Wingdings" pitchFamily="2" charset="2"/>
              <a:buChar char="Ø"/>
              <a:defRPr/>
            </a:pPr>
            <a:endParaRPr lang="it-IT" sz="2400" b="1" i="1" dirty="0"/>
          </a:p>
          <a:p>
            <a:pPr>
              <a:spcAft>
                <a:spcPts val="600"/>
              </a:spcAft>
              <a:buFont typeface="Wingdings" pitchFamily="2" charset="2"/>
              <a:buChar char="Ø"/>
              <a:defRPr/>
            </a:pPr>
            <a:endParaRPr lang="it-IT" sz="2400" b="1" i="1" dirty="0"/>
          </a:p>
        </p:txBody>
      </p:sp>
      <p:sp>
        <p:nvSpPr>
          <p:cNvPr id="3" name="Rettangolo 2"/>
          <p:cNvSpPr/>
          <p:nvPr/>
        </p:nvSpPr>
        <p:spPr>
          <a:xfrm>
            <a:off x="1357290" y="4214818"/>
            <a:ext cx="3714744" cy="307777"/>
          </a:xfrm>
          <a:prstGeom prst="rect">
            <a:avLst/>
          </a:prstGeom>
        </p:spPr>
        <p:txBody>
          <a:bodyPr wrap="square">
            <a:spAutoFit/>
          </a:bodyPr>
          <a:lstStyle/>
          <a:p>
            <a:endParaRPr lang="it-IT" sz="1400" dirty="0"/>
          </a:p>
        </p:txBody>
      </p:sp>
      <p:sp>
        <p:nvSpPr>
          <p:cNvPr id="5" name="CasellaDiTesto 4"/>
          <p:cNvSpPr txBox="1"/>
          <p:nvPr/>
        </p:nvSpPr>
        <p:spPr>
          <a:xfrm>
            <a:off x="0" y="1"/>
            <a:ext cx="9144000" cy="523220"/>
          </a:xfrm>
          <a:prstGeom prst="rect">
            <a:avLst/>
          </a:prstGeom>
          <a:solidFill>
            <a:schemeClr val="accent6"/>
          </a:solidFill>
        </p:spPr>
        <p:txBody>
          <a:bodyPr wrap="square" rtlCol="0">
            <a:spAutoFit/>
          </a:bodyPr>
          <a:lstStyle/>
          <a:p>
            <a:pPr algn="ctr"/>
            <a:r>
              <a:rPr lang="it-IT" sz="2800" b="1" dirty="0">
                <a:solidFill>
                  <a:schemeClr val="tx2">
                    <a:lumMod val="75000"/>
                  </a:schemeClr>
                </a:solidFill>
              </a:rPr>
              <a:t>ANIM – Associazione Nazionale Ingegneri Minerari</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14348" y="785794"/>
            <a:ext cx="7858180" cy="5924699"/>
          </a:xfrm>
          <a:prstGeom prst="rect">
            <a:avLst/>
          </a:prstGeom>
        </p:spPr>
        <p:txBody>
          <a:bodyPr wrap="square">
            <a:spAutoFit/>
          </a:bodyPr>
          <a:lstStyle/>
          <a:p>
            <a:pPr marL="342900" indent="-342900" algn="ctr">
              <a:defRPr/>
            </a:pPr>
            <a:r>
              <a:rPr lang="en-GB" sz="2400" b="1" dirty="0"/>
              <a:t>LA LEGISLAZIONE REGIONALE E NAZIONALE IN MATERIA DI SICUREZZA DELLE ATTIVITA’ DI VALORIZZAZIONE DELLE MINIERE DISMESSE</a:t>
            </a:r>
          </a:p>
          <a:p>
            <a:pPr marL="342900" indent="-342900" algn="ctr">
              <a:defRPr/>
            </a:pPr>
            <a:endParaRPr lang="en-GB" b="1" dirty="0"/>
          </a:p>
          <a:p>
            <a:pPr>
              <a:spcAft>
                <a:spcPts val="600"/>
              </a:spcAft>
              <a:buFont typeface="Wingdings" pitchFamily="2" charset="2"/>
              <a:buChar char="Ø"/>
              <a:defRPr/>
            </a:pPr>
            <a:r>
              <a:rPr lang="it-IT" sz="2400" b="1" i="1" dirty="0"/>
              <a:t>Relativamente alle problematiche di sicurezza per le attività di valorizzazione, si sono riscontrati comportamenti normativi differenti</a:t>
            </a:r>
          </a:p>
          <a:p>
            <a:pPr marL="457200" indent="-457200">
              <a:spcAft>
                <a:spcPts val="600"/>
              </a:spcAft>
              <a:buFont typeface="+mj-lt"/>
              <a:buAutoNum type="arabicPeriod"/>
              <a:defRPr/>
            </a:pPr>
            <a:r>
              <a:rPr lang="it-IT" sz="2400" b="1" i="1" dirty="0"/>
              <a:t>Lombardia: applicazione delle norme di polizia mineraria</a:t>
            </a:r>
          </a:p>
          <a:p>
            <a:pPr marL="457200" indent="-457200">
              <a:spcAft>
                <a:spcPts val="600"/>
              </a:spcAft>
              <a:buFont typeface="+mj-lt"/>
              <a:buAutoNum type="arabicPeriod"/>
              <a:defRPr/>
            </a:pPr>
            <a:r>
              <a:rPr lang="it-IT" sz="2400" b="1" i="1" dirty="0"/>
              <a:t>Piemonte: applicazione parziale delle norme di polizia mineraria</a:t>
            </a:r>
          </a:p>
          <a:p>
            <a:pPr marL="457200" indent="-457200">
              <a:spcAft>
                <a:spcPts val="600"/>
              </a:spcAft>
              <a:buFont typeface="+mj-lt"/>
              <a:buAutoNum type="arabicPeriod"/>
              <a:defRPr/>
            </a:pPr>
            <a:r>
              <a:rPr lang="it-IT" sz="2400" b="1" i="1" dirty="0"/>
              <a:t>Valle d’Aosta:applicazione delle norme di polizia mineraria</a:t>
            </a:r>
          </a:p>
          <a:p>
            <a:pPr marL="457200" indent="-457200">
              <a:spcAft>
                <a:spcPts val="600"/>
              </a:spcAft>
              <a:buFont typeface="+mj-lt"/>
              <a:buAutoNum type="arabicPeriod"/>
              <a:defRPr/>
            </a:pPr>
            <a:r>
              <a:rPr lang="it-IT" sz="2400" b="1" i="1" dirty="0"/>
              <a:t>Liguria e Abruzzo: applicazione parziale delle norme di polizia minerari</a:t>
            </a:r>
          </a:p>
          <a:p>
            <a:pPr marL="457200" indent="-457200">
              <a:spcAft>
                <a:spcPts val="600"/>
              </a:spcAft>
              <a:buFont typeface="+mj-lt"/>
              <a:buAutoNum type="arabicPeriod"/>
              <a:defRPr/>
            </a:pPr>
            <a:r>
              <a:rPr lang="it-IT" sz="2400" b="1" i="1" dirty="0"/>
              <a:t>Sardegna: applicazione delle norme di polizia mineraria</a:t>
            </a:r>
          </a:p>
        </p:txBody>
      </p:sp>
      <p:sp>
        <p:nvSpPr>
          <p:cNvPr id="3" name="Rettangolo 2"/>
          <p:cNvSpPr/>
          <p:nvPr/>
        </p:nvSpPr>
        <p:spPr>
          <a:xfrm>
            <a:off x="1357290" y="4214818"/>
            <a:ext cx="3714744" cy="307777"/>
          </a:xfrm>
          <a:prstGeom prst="rect">
            <a:avLst/>
          </a:prstGeom>
        </p:spPr>
        <p:txBody>
          <a:bodyPr wrap="square">
            <a:spAutoFit/>
          </a:bodyPr>
          <a:lstStyle/>
          <a:p>
            <a:endParaRPr lang="it-IT" sz="1400" dirty="0"/>
          </a:p>
        </p:txBody>
      </p:sp>
      <p:sp>
        <p:nvSpPr>
          <p:cNvPr id="5" name="CasellaDiTesto 4"/>
          <p:cNvSpPr txBox="1"/>
          <p:nvPr/>
        </p:nvSpPr>
        <p:spPr>
          <a:xfrm>
            <a:off x="0" y="1"/>
            <a:ext cx="9144000" cy="523220"/>
          </a:xfrm>
          <a:prstGeom prst="rect">
            <a:avLst/>
          </a:prstGeom>
          <a:solidFill>
            <a:schemeClr val="accent6"/>
          </a:solidFill>
        </p:spPr>
        <p:txBody>
          <a:bodyPr wrap="square" rtlCol="0">
            <a:spAutoFit/>
          </a:bodyPr>
          <a:lstStyle/>
          <a:p>
            <a:pPr algn="ctr"/>
            <a:r>
              <a:rPr lang="it-IT" sz="2800" b="1" dirty="0">
                <a:solidFill>
                  <a:schemeClr val="tx2">
                    <a:lumMod val="75000"/>
                  </a:schemeClr>
                </a:solidFill>
              </a:rPr>
              <a:t>ANIM – Associazione Nazionale Ingegneri Minerari</a:t>
            </a:r>
          </a:p>
        </p:txBody>
      </p:sp>
    </p:spTree>
  </p:cSld>
  <p:clrMapOvr>
    <a:masterClrMapping/>
  </p:clrMapOvr>
</p:sld>
</file>

<file path=ppt/theme/theme1.xml><?xml version="1.0" encoding="utf-8"?>
<a:theme xmlns:a="http://schemas.openxmlformats.org/drawingml/2006/main" name="Personalizza struttur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Personalizza struttur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Personalizza struttur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Presentazione standard-GEOTHERMFORUM 2012</Template>
  <TotalTime>3272</TotalTime>
  <Words>1265</Words>
  <Application>Microsoft Office PowerPoint</Application>
  <PresentationFormat>Presentazione su schermo (4:3)</PresentationFormat>
  <Paragraphs>186</Paragraphs>
  <Slides>15</Slides>
  <Notes>1</Notes>
  <HiddenSlides>0</HiddenSlides>
  <MMClips>0</MMClips>
  <ScaleCrop>false</ScaleCrop>
  <HeadingPairs>
    <vt:vector size="6" baseType="variant">
      <vt:variant>
        <vt:lpstr>Caratteri utilizzati</vt:lpstr>
      </vt:variant>
      <vt:variant>
        <vt:i4>3</vt:i4>
      </vt:variant>
      <vt:variant>
        <vt:lpstr>Tema</vt:lpstr>
      </vt:variant>
      <vt:variant>
        <vt:i4>4</vt:i4>
      </vt:variant>
      <vt:variant>
        <vt:lpstr>Titoli diapositive</vt:lpstr>
      </vt:variant>
      <vt:variant>
        <vt:i4>15</vt:i4>
      </vt:variant>
    </vt:vector>
  </HeadingPairs>
  <TitlesOfParts>
    <vt:vector size="22" baseType="lpstr">
      <vt:lpstr>Arial</vt:lpstr>
      <vt:lpstr>Calibri</vt:lpstr>
      <vt:lpstr>Wingdings</vt:lpstr>
      <vt:lpstr>Personalizza struttura</vt:lpstr>
      <vt:lpstr>1_Personalizza struttura</vt:lpstr>
      <vt:lpstr>Tema di Office</vt:lpstr>
      <vt:lpstr>2_Personalizza struttura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Ste</dc:creator>
  <cp:lastModifiedBy>Domenico Savoca</cp:lastModifiedBy>
  <cp:revision>460</cp:revision>
  <dcterms:created xsi:type="dcterms:W3CDTF">2012-09-19T21:30:13Z</dcterms:created>
  <dcterms:modified xsi:type="dcterms:W3CDTF">2022-10-01T05:51:39Z</dcterms:modified>
</cp:coreProperties>
</file>