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93" r:id="rId3"/>
    <p:sldId id="286" r:id="rId4"/>
    <p:sldId id="291" r:id="rId5"/>
    <p:sldId id="292" r:id="rId6"/>
    <p:sldId id="288" r:id="rId7"/>
    <p:sldId id="287" r:id="rId8"/>
    <p:sldId id="275" r:id="rId9"/>
    <p:sldId id="274" r:id="rId10"/>
    <p:sldId id="276" r:id="rId11"/>
    <p:sldId id="289" r:id="rId12"/>
    <p:sldId id="290" r:id="rId13"/>
    <p:sldId id="277" r:id="rId14"/>
    <p:sldId id="266" r:id="rId15"/>
    <p:sldId id="265" r:id="rId16"/>
    <p:sldId id="294" r:id="rId17"/>
    <p:sldId id="267" r:id="rId18"/>
    <p:sldId id="295" r:id="rId19"/>
    <p:sldId id="272" r:id="rId20"/>
    <p:sldId id="273" r:id="rId2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2284B"/>
    <a:srgbClr val="E2829B"/>
    <a:srgbClr val="DC66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0C5862-1C57-49A4-9BF8-8A1648B70CAC}" v="10" dt="2020-04-25T10:06:36.243"/>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62" autoAdjust="0"/>
    <p:restoredTop sz="93969" autoAdjust="0"/>
  </p:normalViewPr>
  <p:slideViewPr>
    <p:cSldViewPr snapToGrid="0">
      <p:cViewPr varScale="1">
        <p:scale>
          <a:sx n="70" d="100"/>
          <a:sy n="70" d="100"/>
        </p:scale>
        <p:origin x="732" y="60"/>
      </p:cViewPr>
      <p:guideLst>
        <p:guide orient="horz" pos="2160"/>
        <p:guide pos="3840"/>
      </p:guideLst>
    </p:cSldViewPr>
  </p:slideViewPr>
  <p:notesTextViewPr>
    <p:cViewPr>
      <p:scale>
        <a:sx n="1" d="1"/>
        <a:sy n="1" d="1"/>
      </p:scale>
      <p:origin x="0" y="0"/>
    </p:cViewPr>
  </p:notesTextViewPr>
  <p:sorterViewPr>
    <p:cViewPr varScale="1">
      <p:scale>
        <a:sx n="1" d="1"/>
        <a:sy n="1" d="1"/>
      </p:scale>
      <p:origin x="0" y="-544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B1FEAC-B04E-440F-B7C0-A5C8B492AC7C}" type="datetimeFigureOut">
              <a:rPr lang="it-IT" smtClean="0"/>
              <a:pPr/>
              <a:t>29/09/2022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764A3-328E-40E6-BA67-B9597A9D8892}" type="slidenum">
              <a:rPr lang="it-IT" smtClean="0"/>
              <a:pPr/>
              <a:t>‹N›</a:t>
            </a:fld>
            <a:endParaRPr lang="it-IT"/>
          </a:p>
        </p:txBody>
      </p:sp>
    </p:spTree>
    <p:extLst>
      <p:ext uri="{BB962C8B-B14F-4D97-AF65-F5344CB8AC3E}">
        <p14:creationId xmlns:p14="http://schemas.microsoft.com/office/powerpoint/2010/main" val="1001999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ED764A3-328E-40E6-BA67-B9597A9D8892}" type="slidenum">
              <a:rPr lang="it-IT" smtClean="0"/>
              <a:pPr/>
              <a:t>11</a:t>
            </a:fld>
            <a:endParaRPr lang="it-IT"/>
          </a:p>
        </p:txBody>
      </p:sp>
    </p:spTree>
    <p:extLst>
      <p:ext uri="{BB962C8B-B14F-4D97-AF65-F5344CB8AC3E}">
        <p14:creationId xmlns:p14="http://schemas.microsoft.com/office/powerpoint/2010/main" val="108267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ED764A3-328E-40E6-BA67-B9597A9D8892}" type="slidenum">
              <a:rPr lang="it-IT" smtClean="0"/>
              <a:pPr/>
              <a:t>14</a:t>
            </a:fld>
            <a:endParaRPr lang="it-IT"/>
          </a:p>
        </p:txBody>
      </p:sp>
    </p:spTree>
    <p:extLst>
      <p:ext uri="{BB962C8B-B14F-4D97-AF65-F5344CB8AC3E}">
        <p14:creationId xmlns:p14="http://schemas.microsoft.com/office/powerpoint/2010/main" val="2795021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ED764A3-328E-40E6-BA67-B9597A9D8892}" type="slidenum">
              <a:rPr lang="it-IT" smtClean="0"/>
              <a:pPr/>
              <a:t>15</a:t>
            </a:fld>
            <a:endParaRPr lang="it-IT"/>
          </a:p>
        </p:txBody>
      </p:sp>
    </p:spTree>
    <p:extLst>
      <p:ext uri="{BB962C8B-B14F-4D97-AF65-F5344CB8AC3E}">
        <p14:creationId xmlns:p14="http://schemas.microsoft.com/office/powerpoint/2010/main" val="362608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contenuti di </a:t>
            </a:r>
            <a:r>
              <a:rPr lang="it-IT" dirty="0" err="1"/>
              <a:t>Ba</a:t>
            </a:r>
            <a:r>
              <a:rPr lang="it-IT" dirty="0"/>
              <a:t>, seppur ridotti</a:t>
            </a:r>
            <a:r>
              <a:rPr lang="it-IT" baseline="0" dirty="0"/>
              <a:t> in questa serie di campioni, sono un indicatore del processo genetico. La correlazione tra i contenuti di Ca e di </a:t>
            </a:r>
            <a:r>
              <a:rPr lang="it-IT" baseline="0" dirty="0" err="1"/>
              <a:t>Ba</a:t>
            </a:r>
            <a:r>
              <a:rPr lang="it-IT" baseline="0" dirty="0"/>
              <a:t> collocano questi opali nell’area composizionale dei materiali provenienti dall’Honduras e dagli  Stati Uniti (opali CT).</a:t>
            </a:r>
          </a:p>
          <a:p>
            <a:r>
              <a:rPr lang="it-IT" baseline="0" dirty="0"/>
              <a:t>(vedi ovale verde pieno)</a:t>
            </a:r>
            <a:endParaRPr lang="it-IT" dirty="0"/>
          </a:p>
        </p:txBody>
      </p:sp>
      <p:sp>
        <p:nvSpPr>
          <p:cNvPr id="4" name="Segnaposto numero diapositiva 3"/>
          <p:cNvSpPr>
            <a:spLocks noGrp="1"/>
          </p:cNvSpPr>
          <p:nvPr>
            <p:ph type="sldNum" sz="quarter" idx="10"/>
          </p:nvPr>
        </p:nvSpPr>
        <p:spPr/>
        <p:txBody>
          <a:bodyPr/>
          <a:lstStyle/>
          <a:p>
            <a:fld id="{7ED764A3-328E-40E6-BA67-B9597A9D8892}" type="slidenum">
              <a:rPr lang="it-IT" smtClean="0"/>
              <a:t>16</a:t>
            </a:fld>
            <a:endParaRPr lang="it-IT"/>
          </a:p>
        </p:txBody>
      </p:sp>
    </p:spTree>
    <p:extLst>
      <p:ext uri="{BB962C8B-B14F-4D97-AF65-F5344CB8AC3E}">
        <p14:creationId xmlns:p14="http://schemas.microsoft.com/office/powerpoint/2010/main" val="345178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ED764A3-328E-40E6-BA67-B9597A9D8892}" type="slidenum">
              <a:rPr lang="it-IT" smtClean="0"/>
              <a:pPr/>
              <a:t>17</a:t>
            </a:fld>
            <a:endParaRPr lang="it-IT"/>
          </a:p>
        </p:txBody>
      </p:sp>
    </p:spTree>
    <p:extLst>
      <p:ext uri="{BB962C8B-B14F-4D97-AF65-F5344CB8AC3E}">
        <p14:creationId xmlns:p14="http://schemas.microsoft.com/office/powerpoint/2010/main" val="311113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7ED764A3-328E-40E6-BA67-B9597A9D8892}" type="slidenum">
              <a:rPr lang="it-IT" smtClean="0"/>
              <a:pPr/>
              <a:t>18</a:t>
            </a:fld>
            <a:endParaRPr lang="it-IT"/>
          </a:p>
        </p:txBody>
      </p:sp>
    </p:spTree>
    <p:extLst>
      <p:ext uri="{BB962C8B-B14F-4D97-AF65-F5344CB8AC3E}">
        <p14:creationId xmlns:p14="http://schemas.microsoft.com/office/powerpoint/2010/main" val="185939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3400048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3389727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2146308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649146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20504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4118994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1401835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428845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4229727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3031593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5BC59CAA-013D-421D-A2A1-AE345E3B00B2}" type="datetimeFigureOut">
              <a:rPr lang="it-IT" smtClean="0"/>
              <a:pPr/>
              <a:t>29/09/2022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0D47A9B6-24A9-47FC-8BAF-5C6AB882DD9E}" type="slidenum">
              <a:rPr lang="it-IT" smtClean="0"/>
              <a:pPr/>
              <a:t>‹N›</a:t>
            </a:fld>
            <a:endParaRPr lang="it-IT"/>
          </a:p>
        </p:txBody>
      </p:sp>
    </p:spTree>
    <p:extLst>
      <p:ext uri="{BB962C8B-B14F-4D97-AF65-F5344CB8AC3E}">
        <p14:creationId xmlns:p14="http://schemas.microsoft.com/office/powerpoint/2010/main" val="3031998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59CAA-013D-421D-A2A1-AE345E3B00B2}" type="datetimeFigureOut">
              <a:rPr lang="it-IT" smtClean="0"/>
              <a:pPr/>
              <a:t>29/09/2022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7A9B6-24A9-47FC-8BAF-5C6AB882DD9E}" type="slidenum">
              <a:rPr lang="it-IT" smtClean="0"/>
              <a:pPr/>
              <a:t>‹N›</a:t>
            </a:fld>
            <a:endParaRPr lang="it-IT"/>
          </a:p>
        </p:txBody>
      </p:sp>
    </p:spTree>
    <p:extLst>
      <p:ext uri="{BB962C8B-B14F-4D97-AF65-F5344CB8AC3E}">
        <p14:creationId xmlns:p14="http://schemas.microsoft.com/office/powerpoint/2010/main" val="3625382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6.xml"/><Relationship Id="rId5" Type="http://schemas.openxmlformats.org/officeDocument/2006/relationships/image" Target="../media/image32.tiff"/><Relationship Id="rId4" Type="http://schemas.microsoft.com/office/2007/relationships/hdphoto" Target="../media/hdphoto19.wdp"/></Relationships>
</file>

<file path=ppt/slides/_rels/slide11.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5.png"/><Relationship Id="rId12" Type="http://schemas.microsoft.com/office/2007/relationships/hdphoto" Target="../media/hdphoto24.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21.wdp"/><Relationship Id="rId11" Type="http://schemas.openxmlformats.org/officeDocument/2006/relationships/image" Target="../media/image37.png"/><Relationship Id="rId5" Type="http://schemas.openxmlformats.org/officeDocument/2006/relationships/image" Target="../media/image34.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36.png"/><Relationship Id="rId14" Type="http://schemas.microsoft.com/office/2007/relationships/hdphoto" Target="../media/hdphoto25.wdp"/></Relationships>
</file>

<file path=ppt/slides/_rels/slide12.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27.wdp"/></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5.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7.png"/><Relationship Id="rId4" Type="http://schemas.openxmlformats.org/officeDocument/2006/relationships/image" Target="../media/image4.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hdphoto" Target="../media/hdphoto9.wdp"/><Relationship Id="rId13" Type="http://schemas.microsoft.com/office/2007/relationships/hdphoto" Target="../media/hdphoto11.wdp"/><Relationship Id="rId3" Type="http://schemas.microsoft.com/office/2007/relationships/hdphoto" Target="../media/hdphoto7.wdp"/><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1.jpeg"/><Relationship Id="rId11" Type="http://schemas.openxmlformats.org/officeDocument/2006/relationships/image" Target="../media/image14.png"/><Relationship Id="rId5" Type="http://schemas.microsoft.com/office/2007/relationships/hdphoto" Target="../media/hdphoto8.wdp"/><Relationship Id="rId10" Type="http://schemas.microsoft.com/office/2007/relationships/hdphoto" Target="../media/hdphoto10.wdp"/><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4.wdp"/><Relationship Id="rId2"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19.png"/><Relationship Id="rId5" Type="http://schemas.microsoft.com/office/2007/relationships/hdphoto" Target="../media/hdphoto13.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png"/><Relationship Id="rId1" Type="http://schemas.openxmlformats.org/officeDocument/2006/relationships/slideLayout" Target="../slideLayouts/slideLayout6.xml"/><Relationship Id="rId5" Type="http://schemas.microsoft.com/office/2007/relationships/hdphoto" Target="../media/hdphoto1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8.png"/><Relationship Id="rId1" Type="http://schemas.openxmlformats.org/officeDocument/2006/relationships/slideLayout" Target="../slideLayouts/slideLayout6.xml"/><Relationship Id="rId5" Type="http://schemas.microsoft.com/office/2007/relationships/hdphoto" Target="../media/hdphoto18.wdp"/><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EB6AE314-39E0-49EB-89C3-B561C9B88FB7}"/>
              </a:ext>
            </a:extLst>
          </p:cNvPr>
          <p:cNvSpPr>
            <a:spLocks noChangeAspect="1" noChangeArrowheads="1"/>
          </p:cNvSpPr>
          <p:nvPr/>
        </p:nvSpPr>
        <p:spPr bwMode="auto">
          <a:xfrm>
            <a:off x="3887957" y="4321808"/>
            <a:ext cx="2800350" cy="504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9" name="Rettangolo 8">
            <a:extLst>
              <a:ext uri="{FF2B5EF4-FFF2-40B4-BE49-F238E27FC236}">
                <a16:creationId xmlns:a16="http://schemas.microsoft.com/office/drawing/2014/main" id="{B54481C9-4D0F-4899-A824-57635C97F19A}"/>
              </a:ext>
            </a:extLst>
          </p:cNvPr>
          <p:cNvSpPr/>
          <p:nvPr/>
        </p:nvSpPr>
        <p:spPr>
          <a:xfrm>
            <a:off x="70143" y="2086620"/>
            <a:ext cx="8984202" cy="3850774"/>
          </a:xfrm>
          <a:prstGeom prst="rect">
            <a:avLst/>
          </a:prstGeom>
          <a:solidFill>
            <a:srgbClr val="B2284B"/>
          </a:solidFill>
          <a:ln>
            <a:solidFill>
              <a:srgbClr val="B228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3600" dirty="0">
              <a:latin typeface="Roboto Medium" panose="02000000000000000000" pitchFamily="2" charset="0"/>
              <a:ea typeface="Roboto Medium" panose="02000000000000000000" pitchFamily="2" charset="0"/>
            </a:endParaRPr>
          </a:p>
          <a:p>
            <a:pPr algn="ctr"/>
            <a:r>
              <a:rPr lang="it-IT" sz="4400" dirty="0">
                <a:latin typeface="Roboto Medium" panose="02000000000000000000" pitchFamily="2" charset="0"/>
                <a:ea typeface="Roboto Medium" panose="02000000000000000000" pitchFamily="2" charset="0"/>
              </a:rPr>
              <a:t>L'opale di </a:t>
            </a:r>
            <a:r>
              <a:rPr lang="it-IT" sz="4400" dirty="0" smtClean="0">
                <a:latin typeface="Roboto Medium" panose="02000000000000000000" pitchFamily="2" charset="0"/>
                <a:ea typeface="Roboto Medium" panose="02000000000000000000" pitchFamily="2" charset="0"/>
              </a:rPr>
              <a:t>Caselette (TO): </a:t>
            </a:r>
          </a:p>
          <a:p>
            <a:pPr algn="ctr"/>
            <a:r>
              <a:rPr lang="it-IT" sz="4400" dirty="0" smtClean="0">
                <a:latin typeface="Roboto Medium" panose="02000000000000000000" pitchFamily="2" charset="0"/>
                <a:ea typeface="Roboto Medium" panose="02000000000000000000" pitchFamily="2" charset="0"/>
              </a:rPr>
              <a:t>valenza </a:t>
            </a:r>
            <a:r>
              <a:rPr lang="it-IT" sz="4400" dirty="0">
                <a:latin typeface="Roboto Medium" panose="02000000000000000000" pitchFamily="2" charset="0"/>
                <a:ea typeface="Roboto Medium" panose="02000000000000000000" pitchFamily="2" charset="0"/>
              </a:rPr>
              <a:t>storica e </a:t>
            </a:r>
            <a:r>
              <a:rPr lang="it-IT" sz="4400" dirty="0" smtClean="0">
                <a:latin typeface="Roboto Medium" panose="02000000000000000000" pitchFamily="2" charset="0"/>
                <a:ea typeface="Roboto Medium" panose="02000000000000000000" pitchFamily="2" charset="0"/>
              </a:rPr>
              <a:t>gemmologica</a:t>
            </a:r>
            <a:endParaRPr lang="it-IT" sz="4400" dirty="0">
              <a:latin typeface="Roboto Medium" panose="02000000000000000000" pitchFamily="2" charset="0"/>
              <a:ea typeface="Roboto Medium" panose="02000000000000000000" pitchFamily="2" charset="0"/>
            </a:endParaRPr>
          </a:p>
          <a:p>
            <a:pPr algn="ctr"/>
            <a:endParaRPr lang="it-IT" sz="3600" cap="all" dirty="0">
              <a:latin typeface="Roboto Medium" panose="02000000000000000000" pitchFamily="2" charset="0"/>
              <a:ea typeface="Roboto Medium" panose="02000000000000000000" pitchFamily="2" charset="0"/>
            </a:endParaRPr>
          </a:p>
          <a:p>
            <a:pPr algn="ctr"/>
            <a:r>
              <a:rPr lang="it-IT" sz="3200" dirty="0" err="1">
                <a:latin typeface="Roboto Medium" panose="02000000000000000000" pitchFamily="2" charset="0"/>
                <a:ea typeface="Roboto Medium" panose="02000000000000000000" pitchFamily="2" charset="0"/>
              </a:rPr>
              <a:t>Caucia</a:t>
            </a:r>
            <a:r>
              <a:rPr lang="it-IT" sz="3200" dirty="0">
                <a:latin typeface="Roboto Medium" panose="02000000000000000000" pitchFamily="2" charset="0"/>
                <a:ea typeface="Roboto Medium" panose="02000000000000000000" pitchFamily="2" charset="0"/>
              </a:rPr>
              <a:t> F. &amp; Riccardi </a:t>
            </a:r>
            <a:r>
              <a:rPr lang="it-IT" sz="3200" dirty="0" smtClean="0">
                <a:latin typeface="Roboto Medium" panose="02000000000000000000" pitchFamily="2" charset="0"/>
                <a:ea typeface="Roboto Medium" panose="02000000000000000000" pitchFamily="2" charset="0"/>
              </a:rPr>
              <a:t>M.P.</a:t>
            </a:r>
            <a:endParaRPr lang="it-IT" sz="3200" dirty="0">
              <a:latin typeface="Roboto Medium" panose="02000000000000000000" pitchFamily="2" charset="0"/>
              <a:ea typeface="Roboto Medium" panose="02000000000000000000" pitchFamily="2" charset="0"/>
            </a:endParaRPr>
          </a:p>
        </p:txBody>
      </p:sp>
      <p:grpSp>
        <p:nvGrpSpPr>
          <p:cNvPr id="3" name="Gruppo 2"/>
          <p:cNvGrpSpPr/>
          <p:nvPr/>
        </p:nvGrpSpPr>
        <p:grpSpPr>
          <a:xfrm>
            <a:off x="238989" y="203072"/>
            <a:ext cx="5918736" cy="1469840"/>
            <a:chOff x="328198" y="314585"/>
            <a:chExt cx="5918736" cy="1469840"/>
          </a:xfrm>
        </p:grpSpPr>
        <p:pic>
          <p:nvPicPr>
            <p:cNvPr id="11" name="Immagine 10">
              <a:extLst>
                <a:ext uri="{FF2B5EF4-FFF2-40B4-BE49-F238E27FC236}">
                  <a16:creationId xmlns:a16="http://schemas.microsoft.com/office/drawing/2014/main" id="{3386B6C4-BC78-404F-9225-F16683C86B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0410" b="55387"/>
            <a:stretch/>
          </p:blipFill>
          <p:spPr>
            <a:xfrm>
              <a:off x="367270" y="314585"/>
              <a:ext cx="1030606" cy="1030739"/>
            </a:xfrm>
            <a:prstGeom prst="rect">
              <a:avLst/>
            </a:prstGeom>
          </p:spPr>
        </p:pic>
        <p:sp>
          <p:nvSpPr>
            <p:cNvPr id="2" name="CasellaDiTesto 1"/>
            <p:cNvSpPr txBox="1"/>
            <p:nvPr/>
          </p:nvSpPr>
          <p:spPr>
            <a:xfrm>
              <a:off x="328198" y="830318"/>
              <a:ext cx="5918736" cy="954107"/>
            </a:xfrm>
            <a:prstGeom prst="rect">
              <a:avLst/>
            </a:prstGeom>
            <a:noFill/>
          </p:spPr>
          <p:txBody>
            <a:bodyPr wrap="none" rtlCol="0">
              <a:spAutoFit/>
            </a:bodyPr>
            <a:lstStyle/>
            <a:p>
              <a:pPr algn="ctr"/>
              <a:r>
                <a:rPr lang="it-IT" sz="2800" dirty="0">
                  <a:solidFill>
                    <a:srgbClr val="B2284B"/>
                  </a:solidFill>
                  <a:latin typeface="Trebuchet MS" panose="020B0603020202020204" pitchFamily="34" charset="0"/>
                </a:rPr>
                <a:t>DSTA – Dipartimento di </a:t>
              </a:r>
            </a:p>
            <a:p>
              <a:pPr algn="ctr"/>
              <a:r>
                <a:rPr lang="it-IT" sz="2800" dirty="0">
                  <a:solidFill>
                    <a:srgbClr val="B2284B"/>
                  </a:solidFill>
                  <a:latin typeface="Trebuchet MS" panose="020B0603020202020204" pitchFamily="34" charset="0"/>
                </a:rPr>
                <a:t>Scienze della Terra e dell’Ambiente</a:t>
              </a:r>
            </a:p>
          </p:txBody>
        </p:sp>
      </p:grpSp>
    </p:spTree>
    <p:extLst>
      <p:ext uri="{BB962C8B-B14F-4D97-AF65-F5344CB8AC3E}">
        <p14:creationId xmlns:p14="http://schemas.microsoft.com/office/powerpoint/2010/main" val="1283296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140420" y="117887"/>
            <a:ext cx="7781172" cy="565505"/>
          </a:xfrm>
        </p:spPr>
        <p:txBody>
          <a:bodyPr>
            <a:normAutofit fontScale="90000"/>
          </a:bodyPr>
          <a:lstStyle/>
          <a:p>
            <a:r>
              <a:rPr lang="it-IT" sz="4000" dirty="0">
                <a:solidFill>
                  <a:srgbClr val="B2284B"/>
                </a:solidFill>
                <a:latin typeface="Trebuchet MS" panose="020B0603020202020204" pitchFamily="34" charset="0"/>
              </a:rPr>
              <a:t>LA </a:t>
            </a:r>
            <a:r>
              <a:rPr lang="it-IT" sz="4000" dirty="0" smtClean="0">
                <a:solidFill>
                  <a:srgbClr val="B2284B"/>
                </a:solidFill>
                <a:latin typeface="Trebuchet MS" panose="020B0603020202020204" pitchFamily="34" charset="0"/>
              </a:rPr>
              <a:t>CAMPIONATURA: i grezzi </a:t>
            </a:r>
            <a:endParaRPr lang="it-IT" sz="4000" dirty="0">
              <a:solidFill>
                <a:srgbClr val="B2284B"/>
              </a:solidFill>
              <a:latin typeface="Trebuchet MS" panose="020B0603020202020204" pitchFamily="34" charset="0"/>
            </a:endParaRPr>
          </a:p>
        </p:txBody>
      </p:sp>
      <p:sp>
        <p:nvSpPr>
          <p:cNvPr id="10" name="CasellaDiTesto 9"/>
          <p:cNvSpPr txBox="1"/>
          <p:nvPr/>
        </p:nvSpPr>
        <p:spPr>
          <a:xfrm>
            <a:off x="198171" y="4894076"/>
            <a:ext cx="8667092" cy="1200329"/>
          </a:xfrm>
          <a:prstGeom prst="rect">
            <a:avLst/>
          </a:prstGeom>
          <a:noFill/>
        </p:spPr>
        <p:txBody>
          <a:bodyPr wrap="square" rtlCol="0">
            <a:spAutoFit/>
          </a:bodyPr>
          <a:lstStyle/>
          <a:p>
            <a:pPr algn="just"/>
            <a:r>
              <a:rPr lang="it-IT" sz="2400" dirty="0">
                <a:solidFill>
                  <a:srgbClr val="B2284B"/>
                </a:solidFill>
                <a:latin typeface="Trebuchet MS" panose="020B0603020202020204" pitchFamily="34" charset="0"/>
              </a:rPr>
              <a:t>Sono state prese in considerazione tutte le varietà di opali, considerando il colore e la </a:t>
            </a:r>
            <a:r>
              <a:rPr lang="it-IT" sz="2400" dirty="0" err="1" smtClean="0">
                <a:solidFill>
                  <a:srgbClr val="B2284B"/>
                </a:solidFill>
                <a:latin typeface="Trebuchet MS" panose="020B0603020202020204" pitchFamily="34" charset="0"/>
              </a:rPr>
              <a:t>diafaneità</a:t>
            </a:r>
            <a:r>
              <a:rPr lang="it-IT" sz="2400" dirty="0" smtClean="0">
                <a:solidFill>
                  <a:srgbClr val="B2284B"/>
                </a:solidFill>
                <a:latin typeface="Trebuchet MS" panose="020B0603020202020204" pitchFamily="34" charset="0"/>
              </a:rPr>
              <a:t> (opaco-traslucido-trasparente </a:t>
            </a:r>
            <a:r>
              <a:rPr lang="it-IT" sz="2400" dirty="0">
                <a:solidFill>
                  <a:srgbClr val="B2284B"/>
                </a:solidFill>
                <a:latin typeface="Trebuchet MS" panose="020B0603020202020204" pitchFamily="34" charset="0"/>
              </a:rPr>
              <a:t>come caratteri macroscopici.</a:t>
            </a:r>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9167" y="4661632"/>
            <a:ext cx="2280320" cy="1994349"/>
          </a:xfrm>
          <a:prstGeom prst="rect">
            <a:avLst/>
          </a:prstGeom>
          <a:ln w="28575">
            <a:solidFill>
              <a:srgbClr val="B2284B"/>
            </a:solidFill>
          </a:ln>
        </p:spPr>
      </p:pic>
      <p:pic>
        <p:nvPicPr>
          <p:cNvPr id="7" name="Immagine 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4426" y="763595"/>
            <a:ext cx="12024951" cy="1671263"/>
          </a:xfrm>
          <a:prstGeom prst="rect">
            <a:avLst/>
          </a:prstGeom>
        </p:spPr>
      </p:pic>
      <p:pic>
        <p:nvPicPr>
          <p:cNvPr id="14" name="Immagin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71" y="2535811"/>
            <a:ext cx="12022968" cy="2057457"/>
          </a:xfrm>
          <a:prstGeom prst="rect">
            <a:avLst/>
          </a:prstGeom>
        </p:spPr>
      </p:pic>
    </p:spTree>
    <p:extLst>
      <p:ext uri="{BB962C8B-B14F-4D97-AF65-F5344CB8AC3E}">
        <p14:creationId xmlns:p14="http://schemas.microsoft.com/office/powerpoint/2010/main" val="491021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3B31ADDD-2B1C-4281-AB70-B79CDE346EC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745162" y="392411"/>
            <a:ext cx="2499145" cy="2585323"/>
          </a:xfrm>
          <a:prstGeom prst="rect">
            <a:avLst/>
          </a:prstGeom>
        </p:spPr>
      </p:pic>
      <p:pic>
        <p:nvPicPr>
          <p:cNvPr id="7" name="Immagine 6">
            <a:extLst>
              <a:ext uri="{FF2B5EF4-FFF2-40B4-BE49-F238E27FC236}">
                <a16:creationId xmlns:a16="http://schemas.microsoft.com/office/drawing/2014/main" id="{6E057943-B8C5-4B9F-8688-B58D8393CF0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253889" y="392411"/>
            <a:ext cx="2789855" cy="2655807"/>
          </a:xfrm>
          <a:prstGeom prst="rect">
            <a:avLst/>
          </a:prstGeom>
        </p:spPr>
      </p:pic>
      <p:pic>
        <p:nvPicPr>
          <p:cNvPr id="9" name="Immagine 8">
            <a:extLst>
              <a:ext uri="{FF2B5EF4-FFF2-40B4-BE49-F238E27FC236}">
                <a16:creationId xmlns:a16="http://schemas.microsoft.com/office/drawing/2014/main" id="{36D8A11A-6366-41C6-A361-1B6711EBC375}"/>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9024408" y="392411"/>
            <a:ext cx="3052759" cy="2585323"/>
          </a:xfrm>
          <a:prstGeom prst="rect">
            <a:avLst/>
          </a:prstGeom>
        </p:spPr>
      </p:pic>
      <p:pic>
        <p:nvPicPr>
          <p:cNvPr id="10" name="Immagine 9">
            <a:extLst>
              <a:ext uri="{FF2B5EF4-FFF2-40B4-BE49-F238E27FC236}">
                <a16:creationId xmlns:a16="http://schemas.microsoft.com/office/drawing/2014/main" id="{002E4E94-80F2-4095-A871-24AE69FC082B}"/>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Layer>
                </a14:imgProps>
              </a:ext>
            </a:extLst>
          </a:blip>
          <a:stretch>
            <a:fillRect/>
          </a:stretch>
        </p:blipFill>
        <p:spPr>
          <a:xfrm>
            <a:off x="3764412" y="2977734"/>
            <a:ext cx="2479809" cy="3037125"/>
          </a:xfrm>
          <a:prstGeom prst="rect">
            <a:avLst/>
          </a:prstGeom>
        </p:spPr>
      </p:pic>
      <p:pic>
        <p:nvPicPr>
          <p:cNvPr id="11" name="Immagine 10">
            <a:extLst>
              <a:ext uri="{FF2B5EF4-FFF2-40B4-BE49-F238E27FC236}">
                <a16:creationId xmlns:a16="http://schemas.microsoft.com/office/drawing/2014/main" id="{930DE540-46A8-4D66-97B2-B64EFA7F3EAB}"/>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Lst>
          </a:blip>
          <a:stretch>
            <a:fillRect/>
          </a:stretch>
        </p:blipFill>
        <p:spPr>
          <a:xfrm>
            <a:off x="6234553" y="2977734"/>
            <a:ext cx="2789855" cy="3037125"/>
          </a:xfrm>
          <a:prstGeom prst="rect">
            <a:avLst/>
          </a:prstGeom>
        </p:spPr>
      </p:pic>
      <p:pic>
        <p:nvPicPr>
          <p:cNvPr id="12" name="Immagine 11">
            <a:extLst>
              <a:ext uri="{FF2B5EF4-FFF2-40B4-BE49-F238E27FC236}">
                <a16:creationId xmlns:a16="http://schemas.microsoft.com/office/drawing/2014/main" id="{8B17F121-4891-4114-8535-AE86570C037A}"/>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Layer>
                </a14:imgProps>
              </a:ext>
            </a:extLst>
          </a:blip>
          <a:stretch>
            <a:fillRect/>
          </a:stretch>
        </p:blipFill>
        <p:spPr>
          <a:xfrm>
            <a:off x="9005072" y="2958635"/>
            <a:ext cx="3045473" cy="3057153"/>
          </a:xfrm>
          <a:prstGeom prst="rect">
            <a:avLst/>
          </a:prstGeom>
        </p:spPr>
      </p:pic>
      <p:sp>
        <p:nvSpPr>
          <p:cNvPr id="18" name="CasellaDiTesto 17">
            <a:extLst>
              <a:ext uri="{FF2B5EF4-FFF2-40B4-BE49-F238E27FC236}">
                <a16:creationId xmlns:a16="http://schemas.microsoft.com/office/drawing/2014/main" id="{D564F8A3-6F8D-4BEB-9F5E-ACC05D9384F7}"/>
              </a:ext>
            </a:extLst>
          </p:cNvPr>
          <p:cNvSpPr txBox="1"/>
          <p:nvPr/>
        </p:nvSpPr>
        <p:spPr>
          <a:xfrm>
            <a:off x="111225" y="440848"/>
            <a:ext cx="3535680" cy="5078313"/>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
                <a:srgbClr val="000000"/>
              </a:buClr>
              <a:buSzTx/>
              <a:buFont typeface="Arial"/>
              <a:buNone/>
              <a:tabLst/>
              <a:defRPr/>
            </a:pPr>
            <a:r>
              <a:rPr kumimoji="0" lang="it-IT" sz="2400" b="1"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Analisi gemmologiche</a:t>
            </a:r>
            <a:r>
              <a:rPr kumimoji="0" lang="it-IT" sz="2400" b="1"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a:t>
            </a:r>
          </a:p>
          <a:p>
            <a:pPr marL="285750" marR="0" lvl="0" indent="-285750" defTabSz="914400" rtl="0" eaLnBrk="1" fontAlgn="auto" latinLnBrk="0" hangingPunct="1">
              <a:lnSpc>
                <a:spcPct val="100000"/>
              </a:lnSpc>
              <a:spcBef>
                <a:spcPts val="0"/>
              </a:spcBef>
              <a:spcAft>
                <a:spcPts val="0"/>
              </a:spcAft>
              <a:buClr>
                <a:srgbClr val="B2284B"/>
              </a:buClr>
              <a:buSzPct val="150000"/>
              <a:buFont typeface="Arial" panose="020B0604020202020204" pitchFamily="34" charset="0"/>
              <a:buChar char="•"/>
              <a:tabLst/>
              <a:defRPr/>
            </a:pP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Taglio</a:t>
            </a: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cabochon;</a:t>
            </a:r>
            <a:endPar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endParaRPr>
          </a:p>
          <a:p>
            <a:pPr marL="285750" marR="0" lvl="0" indent="-285750" defTabSz="914400" rtl="0" eaLnBrk="1" fontAlgn="auto" latinLnBrk="0" hangingPunct="1">
              <a:lnSpc>
                <a:spcPct val="100000"/>
              </a:lnSpc>
              <a:spcBef>
                <a:spcPts val="0"/>
              </a:spcBef>
              <a:spcAft>
                <a:spcPts val="0"/>
              </a:spcAft>
              <a:buClr>
                <a:srgbClr val="B2284B"/>
              </a:buClr>
              <a:buSzPct val="150000"/>
              <a:buFont typeface="Arial" panose="020B0604020202020204" pitchFamily="34" charset="0"/>
              <a:buChar char="•"/>
              <a:tabLst/>
              <a:defRPr/>
            </a:pP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Forme: triangolare,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a:t>
            </a: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goccia,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ovale, castagna;</a:t>
            </a:r>
            <a:endPar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endParaRPr>
          </a:p>
          <a:p>
            <a:pPr marL="285750" marR="0" lvl="0" indent="-285750" defTabSz="914400" rtl="0" eaLnBrk="1" fontAlgn="auto" latinLnBrk="0" hangingPunct="1">
              <a:lnSpc>
                <a:spcPct val="100000"/>
              </a:lnSpc>
              <a:spcBef>
                <a:spcPts val="0"/>
              </a:spcBef>
              <a:spcAft>
                <a:spcPts val="0"/>
              </a:spcAft>
              <a:buClr>
                <a:srgbClr val="B2284B"/>
              </a:buClr>
              <a:buSzPct val="150000"/>
              <a:buFont typeface="Arial" panose="020B0604020202020204" pitchFamily="34" charset="0"/>
              <a:buChar char="•"/>
              <a:tabLst/>
              <a:defRPr/>
            </a:pP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Fluorescenza: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debole </a:t>
            </a: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giallo-verde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(365 nm);</a:t>
            </a:r>
            <a:endPar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endParaRPr>
          </a:p>
          <a:p>
            <a:pPr marL="285750" marR="0" lvl="0" indent="-285750" defTabSz="914400" rtl="0" eaLnBrk="1" fontAlgn="auto" latinLnBrk="0" hangingPunct="1">
              <a:lnSpc>
                <a:spcPct val="100000"/>
              </a:lnSpc>
              <a:spcBef>
                <a:spcPts val="0"/>
              </a:spcBef>
              <a:spcAft>
                <a:spcPts val="0"/>
              </a:spcAft>
              <a:buClr>
                <a:srgbClr val="B2284B"/>
              </a:buClr>
              <a:buSzPct val="150000"/>
              <a:buFont typeface="Arial" panose="020B0604020202020204" pitchFamily="34" charset="0"/>
              <a:buChar char="•"/>
              <a:tabLst/>
              <a:defRPr/>
            </a:pP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Indici di rifrazione: da 1.40 a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1.46;</a:t>
            </a:r>
            <a:endPar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endParaRPr>
          </a:p>
          <a:p>
            <a:pPr marL="285750" marR="0" lvl="0" indent="-285750" defTabSz="914400" rtl="0" eaLnBrk="1" fontAlgn="auto" latinLnBrk="0" hangingPunct="1">
              <a:lnSpc>
                <a:spcPct val="100000"/>
              </a:lnSpc>
              <a:spcBef>
                <a:spcPts val="0"/>
              </a:spcBef>
              <a:spcAft>
                <a:spcPts val="0"/>
              </a:spcAft>
              <a:buClr>
                <a:srgbClr val="B2284B"/>
              </a:buClr>
              <a:buSzPct val="150000"/>
              <a:buFont typeface="Arial" panose="020B0604020202020204" pitchFamily="34" charset="0"/>
              <a:buChar char="•"/>
              <a:tabLst/>
              <a:defRPr/>
            </a:pP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Peso specifico: </a:t>
            </a: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da 1.7 a 2.0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g/cm</a:t>
            </a:r>
            <a:r>
              <a:rPr kumimoji="0" lang="it-IT" sz="2000" b="0" i="0" u="none" strike="noStrike" kern="0" cap="none" spc="0" normalizeH="0" baseline="3000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3</a:t>
            </a:r>
            <a:r>
              <a:rPr kumimoji="0" lang="it-IT" sz="2000" b="0" i="0" u="none" strike="noStrike" kern="0" cap="none" spc="0" normalizeH="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a:t>
            </a:r>
            <a:endParaRPr kumimoji="0" lang="it-IT" sz="2000" b="0" i="0" u="none" strike="noStrike" kern="0" cap="none" spc="0" normalizeH="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endParaRPr>
          </a:p>
          <a:p>
            <a:pPr marL="285750" marR="0" lvl="0" indent="-285750" defTabSz="914400" rtl="0" eaLnBrk="1" fontAlgn="auto" latinLnBrk="0" hangingPunct="1">
              <a:lnSpc>
                <a:spcPct val="100000"/>
              </a:lnSpc>
              <a:spcBef>
                <a:spcPts val="0"/>
              </a:spcBef>
              <a:spcAft>
                <a:spcPts val="0"/>
              </a:spcAft>
              <a:buClr>
                <a:srgbClr val="B2284B"/>
              </a:buClr>
              <a:buSzPct val="150000"/>
              <a:buFont typeface="Arial" panose="020B0604020202020204" pitchFamily="34" charset="0"/>
              <a:buChar char="•"/>
              <a:tabLst/>
              <a:defRPr/>
            </a:pP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Colore: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disomogeneo, da </a:t>
            </a: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bianco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a </a:t>
            </a: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rosato fino a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giallognolo, grigiastri;</a:t>
            </a:r>
            <a:endPar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endParaRPr>
          </a:p>
          <a:p>
            <a:pPr marL="285750" marR="0" lvl="0" indent="-285750" defTabSz="914400" rtl="0" eaLnBrk="1" fontAlgn="auto" latinLnBrk="0" hangingPunct="1">
              <a:lnSpc>
                <a:spcPct val="100000"/>
              </a:lnSpc>
              <a:spcBef>
                <a:spcPts val="0"/>
              </a:spcBef>
              <a:spcAft>
                <a:spcPts val="0"/>
              </a:spcAft>
              <a:buClr>
                <a:srgbClr val="B2284B"/>
              </a:buClr>
              <a:buSzPct val="150000"/>
              <a:buFont typeface="Arial" panose="020B0604020202020204" pitchFamily="34" charset="0"/>
              <a:buChar char="•"/>
              <a:tabLst/>
              <a:defRPr/>
            </a:pPr>
            <a:r>
              <a:rPr kumimoji="0" lang="it-IT" sz="2000" b="0" i="0" u="none" strike="noStrike" kern="0" cap="none" spc="0" normalizeH="0" baseline="0" noProof="0" dirty="0" err="1">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Diafaneità</a:t>
            </a:r>
            <a:r>
              <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 da opaca a traslucida, anche nello stesso </a:t>
            </a:r>
            <a:r>
              <a:rPr kumimoji="0" lang="it-IT" sz="2000" b="0" i="0" u="none" strike="noStrike" kern="0" cap="none" spc="0" normalizeH="0" baseline="0" noProof="0" dirty="0" smtClean="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rPr>
              <a:t>campione.</a:t>
            </a:r>
            <a:endParaRPr kumimoji="0" lang="it-IT" sz="2000" b="0" i="0" u="none" strike="noStrike" kern="0" cap="none" spc="0" normalizeH="0" baseline="0" noProof="0" dirty="0">
              <a:ln>
                <a:noFill/>
              </a:ln>
              <a:solidFill>
                <a:srgbClr val="B2284B"/>
              </a:solidFill>
              <a:effectLst/>
              <a:uLnTx/>
              <a:uFillTx/>
              <a:latin typeface="Roboto" panose="02000000000000000000" pitchFamily="2" charset="0"/>
              <a:ea typeface="Roboto" panose="02000000000000000000" pitchFamily="2" charset="0"/>
              <a:cs typeface="Times New Roman" panose="02020603050405020304" pitchFamily="18" charset="0"/>
              <a:sym typeface="Arial"/>
            </a:endParaRPr>
          </a:p>
        </p:txBody>
      </p:sp>
      <p:sp>
        <p:nvSpPr>
          <p:cNvPr id="20" name="CasellaDiTesto 19">
            <a:extLst>
              <a:ext uri="{FF2B5EF4-FFF2-40B4-BE49-F238E27FC236}">
                <a16:creationId xmlns:a16="http://schemas.microsoft.com/office/drawing/2014/main" id="{B8D87C48-116A-4BE7-B169-FF667B86757D}"/>
              </a:ext>
            </a:extLst>
          </p:cNvPr>
          <p:cNvSpPr txBox="1"/>
          <p:nvPr/>
        </p:nvSpPr>
        <p:spPr>
          <a:xfrm flipH="1">
            <a:off x="4008119" y="678873"/>
            <a:ext cx="480754" cy="369332"/>
          </a:xfrm>
          <a:prstGeom prst="rect">
            <a:avLst/>
          </a:prstGeom>
          <a:noFill/>
        </p:spPr>
        <p:txBody>
          <a:bodyPr wrap="square" rtlCol="0">
            <a:spAutoFit/>
          </a:bodyPr>
          <a:lstStyle/>
          <a:p>
            <a:r>
              <a:rPr lang="it-IT" dirty="0"/>
              <a:t>a)</a:t>
            </a:r>
          </a:p>
        </p:txBody>
      </p:sp>
      <p:sp>
        <p:nvSpPr>
          <p:cNvPr id="21" name="CasellaDiTesto 20">
            <a:extLst>
              <a:ext uri="{FF2B5EF4-FFF2-40B4-BE49-F238E27FC236}">
                <a16:creationId xmlns:a16="http://schemas.microsoft.com/office/drawing/2014/main" id="{D621C6FE-9CD3-435A-ADA5-4AF1FF9BD69B}"/>
              </a:ext>
            </a:extLst>
          </p:cNvPr>
          <p:cNvSpPr txBox="1"/>
          <p:nvPr/>
        </p:nvSpPr>
        <p:spPr>
          <a:xfrm>
            <a:off x="6415907" y="678873"/>
            <a:ext cx="730158" cy="369332"/>
          </a:xfrm>
          <a:prstGeom prst="rect">
            <a:avLst/>
          </a:prstGeom>
          <a:noFill/>
        </p:spPr>
        <p:txBody>
          <a:bodyPr wrap="square" rtlCol="0">
            <a:spAutoFit/>
          </a:bodyPr>
          <a:lstStyle/>
          <a:p>
            <a:r>
              <a:rPr lang="it-IT" dirty="0"/>
              <a:t>b)</a:t>
            </a:r>
          </a:p>
        </p:txBody>
      </p:sp>
      <p:sp>
        <p:nvSpPr>
          <p:cNvPr id="22" name="CasellaDiTesto 21">
            <a:extLst>
              <a:ext uri="{FF2B5EF4-FFF2-40B4-BE49-F238E27FC236}">
                <a16:creationId xmlns:a16="http://schemas.microsoft.com/office/drawing/2014/main" id="{06409C0A-891D-4C33-9801-626DEB3E48E5}"/>
              </a:ext>
            </a:extLst>
          </p:cNvPr>
          <p:cNvSpPr txBox="1"/>
          <p:nvPr/>
        </p:nvSpPr>
        <p:spPr>
          <a:xfrm flipH="1">
            <a:off x="9196094" y="678873"/>
            <a:ext cx="634070" cy="369332"/>
          </a:xfrm>
          <a:prstGeom prst="rect">
            <a:avLst/>
          </a:prstGeom>
          <a:noFill/>
        </p:spPr>
        <p:txBody>
          <a:bodyPr wrap="square" rtlCol="0">
            <a:spAutoFit/>
          </a:bodyPr>
          <a:lstStyle/>
          <a:p>
            <a:r>
              <a:rPr lang="it-IT" dirty="0"/>
              <a:t>c)</a:t>
            </a:r>
          </a:p>
        </p:txBody>
      </p:sp>
      <p:sp>
        <p:nvSpPr>
          <p:cNvPr id="23" name="CasellaDiTesto 22">
            <a:extLst>
              <a:ext uri="{FF2B5EF4-FFF2-40B4-BE49-F238E27FC236}">
                <a16:creationId xmlns:a16="http://schemas.microsoft.com/office/drawing/2014/main" id="{3ED2C7C3-3CC2-4D3E-BC8C-D731CA3A7E7D}"/>
              </a:ext>
            </a:extLst>
          </p:cNvPr>
          <p:cNvSpPr txBox="1"/>
          <p:nvPr/>
        </p:nvSpPr>
        <p:spPr>
          <a:xfrm flipH="1">
            <a:off x="3915470" y="3264196"/>
            <a:ext cx="480754" cy="369332"/>
          </a:xfrm>
          <a:prstGeom prst="rect">
            <a:avLst/>
          </a:prstGeom>
          <a:noFill/>
        </p:spPr>
        <p:txBody>
          <a:bodyPr wrap="square" rtlCol="0">
            <a:spAutoFit/>
          </a:bodyPr>
          <a:lstStyle/>
          <a:p>
            <a:r>
              <a:rPr lang="it-IT" dirty="0"/>
              <a:t>d)</a:t>
            </a:r>
          </a:p>
        </p:txBody>
      </p:sp>
      <p:sp>
        <p:nvSpPr>
          <p:cNvPr id="24" name="CasellaDiTesto 23">
            <a:extLst>
              <a:ext uri="{FF2B5EF4-FFF2-40B4-BE49-F238E27FC236}">
                <a16:creationId xmlns:a16="http://schemas.microsoft.com/office/drawing/2014/main" id="{DAD345A0-FA7C-4BA6-997A-500E061BD87E}"/>
              </a:ext>
            </a:extLst>
          </p:cNvPr>
          <p:cNvSpPr txBox="1"/>
          <p:nvPr/>
        </p:nvSpPr>
        <p:spPr>
          <a:xfrm flipH="1">
            <a:off x="6263557" y="3239024"/>
            <a:ext cx="450458" cy="369332"/>
          </a:xfrm>
          <a:prstGeom prst="rect">
            <a:avLst/>
          </a:prstGeom>
          <a:noFill/>
        </p:spPr>
        <p:txBody>
          <a:bodyPr wrap="square" rtlCol="0">
            <a:spAutoFit/>
          </a:bodyPr>
          <a:lstStyle/>
          <a:p>
            <a:r>
              <a:rPr lang="it-IT" dirty="0"/>
              <a:t>e)</a:t>
            </a:r>
          </a:p>
        </p:txBody>
      </p:sp>
      <p:sp>
        <p:nvSpPr>
          <p:cNvPr id="25" name="CasellaDiTesto 24">
            <a:extLst>
              <a:ext uri="{FF2B5EF4-FFF2-40B4-BE49-F238E27FC236}">
                <a16:creationId xmlns:a16="http://schemas.microsoft.com/office/drawing/2014/main" id="{E7E2A992-6613-45F0-8B1D-AB6383D78CFF}"/>
              </a:ext>
            </a:extLst>
          </p:cNvPr>
          <p:cNvSpPr txBox="1"/>
          <p:nvPr/>
        </p:nvSpPr>
        <p:spPr>
          <a:xfrm flipH="1">
            <a:off x="9161354" y="3247402"/>
            <a:ext cx="588351" cy="369332"/>
          </a:xfrm>
          <a:prstGeom prst="rect">
            <a:avLst/>
          </a:prstGeom>
          <a:noFill/>
        </p:spPr>
        <p:txBody>
          <a:bodyPr wrap="square" rtlCol="0">
            <a:spAutoFit/>
          </a:bodyPr>
          <a:lstStyle/>
          <a:p>
            <a:r>
              <a:rPr lang="it-IT" dirty="0"/>
              <a:t>f)</a:t>
            </a:r>
          </a:p>
        </p:txBody>
      </p:sp>
    </p:spTree>
    <p:extLst>
      <p:ext uri="{BB962C8B-B14F-4D97-AF65-F5344CB8AC3E}">
        <p14:creationId xmlns:p14="http://schemas.microsoft.com/office/powerpoint/2010/main" val="1391675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370840" y="233045"/>
            <a:ext cx="10515600" cy="884555"/>
          </a:xfrm>
        </p:spPr>
        <p:txBody>
          <a:bodyPr/>
          <a:lstStyle/>
          <a:p>
            <a:r>
              <a:rPr lang="it-IT" dirty="0" smtClean="0">
                <a:solidFill>
                  <a:srgbClr val="B2284B"/>
                </a:solidFill>
                <a:latin typeface="Trebuchet MS" panose="020B0603020202020204" pitchFamily="34" charset="0"/>
              </a:rPr>
              <a:t>LUCE DIRETTA / UV</a:t>
            </a:r>
            <a:endParaRPr lang="it-IT" dirty="0">
              <a:solidFill>
                <a:srgbClr val="B2284B"/>
              </a:solidFill>
              <a:latin typeface="Trebuchet MS" panose="020B0603020202020204" pitchFamily="34" charset="0"/>
            </a:endParaRPr>
          </a:p>
        </p:txBody>
      </p:sp>
      <p:pic>
        <p:nvPicPr>
          <p:cNvPr id="3" name="Immagin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11760" y="1521898"/>
            <a:ext cx="11978640" cy="5111902"/>
          </a:xfrm>
          <a:prstGeom prst="rect">
            <a:avLst/>
          </a:prstGeom>
        </p:spPr>
      </p:pic>
    </p:spTree>
    <p:extLst>
      <p:ext uri="{BB962C8B-B14F-4D97-AF65-F5344CB8AC3E}">
        <p14:creationId xmlns:p14="http://schemas.microsoft.com/office/powerpoint/2010/main" val="593267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54000" y="238125"/>
            <a:ext cx="11645900" cy="828675"/>
          </a:xfrm>
        </p:spPr>
        <p:txBody>
          <a:bodyPr/>
          <a:lstStyle/>
          <a:p>
            <a:r>
              <a:rPr lang="it-IT" dirty="0">
                <a:solidFill>
                  <a:srgbClr val="B2284B"/>
                </a:solidFill>
                <a:latin typeface="Trebuchet MS" panose="020B0603020202020204" pitchFamily="34" charset="0"/>
              </a:rPr>
              <a:t>I CARATTERI GEMMOLOGICI</a:t>
            </a:r>
            <a:endParaRPr lang="it-IT" dirty="0"/>
          </a:p>
        </p:txBody>
      </p:sp>
      <p:pic>
        <p:nvPicPr>
          <p:cNvPr id="3" name="Immagine 2">
            <a:extLst>
              <a:ext uri="{FF2B5EF4-FFF2-40B4-BE49-F238E27FC236}">
                <a16:creationId xmlns:a16="http://schemas.microsoft.com/office/drawing/2014/main" id="{8B9B31DF-5618-4648-86A8-AE248C6EF7C4}"/>
              </a:ext>
            </a:extLst>
          </p:cNvPr>
          <p:cNvPicPr>
            <a:picLocks noChangeAspect="1"/>
          </p:cNvPicPr>
          <p:nvPr/>
        </p:nvPicPr>
        <p:blipFill>
          <a:blip r:embed="rId2"/>
          <a:stretch>
            <a:fillRect/>
          </a:stretch>
        </p:blipFill>
        <p:spPr>
          <a:xfrm>
            <a:off x="42147" y="1941641"/>
            <a:ext cx="12107705" cy="3529890"/>
          </a:xfrm>
          <a:prstGeom prst="rect">
            <a:avLst/>
          </a:prstGeom>
        </p:spPr>
      </p:pic>
    </p:spTree>
    <p:extLst>
      <p:ext uri="{BB962C8B-B14F-4D97-AF65-F5344CB8AC3E}">
        <p14:creationId xmlns:p14="http://schemas.microsoft.com/office/powerpoint/2010/main" val="17890397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A6DAB9-976C-4C10-BAB7-E6B80A910258}"/>
              </a:ext>
            </a:extLst>
          </p:cNvPr>
          <p:cNvSpPr>
            <a:spLocks noGrp="1"/>
          </p:cNvSpPr>
          <p:nvPr>
            <p:ph type="ctrTitle"/>
          </p:nvPr>
        </p:nvSpPr>
        <p:spPr>
          <a:xfrm>
            <a:off x="135975" y="228600"/>
            <a:ext cx="11725825" cy="766732"/>
          </a:xfrm>
        </p:spPr>
        <p:txBody>
          <a:bodyPr>
            <a:normAutofit fontScale="90000"/>
          </a:bodyPr>
          <a:lstStyle/>
          <a:p>
            <a:pPr algn="ctr"/>
            <a:r>
              <a:rPr lang="it-IT" sz="5400" dirty="0">
                <a:solidFill>
                  <a:srgbClr val="B2284B"/>
                </a:solidFill>
                <a:latin typeface="Trebuchet MS" panose="020B0603020202020204" pitchFamily="34" charset="0"/>
              </a:rPr>
              <a:t>SEM: MICROTESSITURE</a:t>
            </a:r>
          </a:p>
        </p:txBody>
      </p:sp>
      <p:pic>
        <p:nvPicPr>
          <p:cNvPr id="17" name="Immagine 16"/>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14300" y="1496451"/>
            <a:ext cx="11957140" cy="3342249"/>
          </a:xfrm>
          <a:prstGeom prst="rect">
            <a:avLst/>
          </a:prstGeom>
        </p:spPr>
      </p:pic>
      <p:sp>
        <p:nvSpPr>
          <p:cNvPr id="3" name="CasellaDiTesto 2"/>
          <p:cNvSpPr txBox="1"/>
          <p:nvPr/>
        </p:nvSpPr>
        <p:spPr>
          <a:xfrm>
            <a:off x="9191934" y="5301049"/>
            <a:ext cx="1841017" cy="400110"/>
          </a:xfrm>
          <a:prstGeom prst="rect">
            <a:avLst/>
          </a:prstGeom>
          <a:noFill/>
        </p:spPr>
        <p:txBody>
          <a:bodyPr wrap="none" rtlCol="0">
            <a:spAutoFit/>
          </a:bodyPr>
          <a:lstStyle/>
          <a:p>
            <a:pPr algn="just"/>
            <a:r>
              <a:rPr lang="it-IT" sz="2000" dirty="0">
                <a:solidFill>
                  <a:srgbClr val="B2284B"/>
                </a:solidFill>
                <a:latin typeface="Trebuchet MS" panose="020B0603020202020204" pitchFamily="34" charset="0"/>
              </a:rPr>
              <a:t>CAULYFLOWER</a:t>
            </a:r>
          </a:p>
        </p:txBody>
      </p:sp>
      <p:sp>
        <p:nvSpPr>
          <p:cNvPr id="6" name="CasellaDiTesto 5"/>
          <p:cNvSpPr txBox="1"/>
          <p:nvPr/>
        </p:nvSpPr>
        <p:spPr>
          <a:xfrm>
            <a:off x="4397586" y="5280454"/>
            <a:ext cx="3752053" cy="400110"/>
          </a:xfrm>
          <a:prstGeom prst="rect">
            <a:avLst/>
          </a:prstGeom>
          <a:noFill/>
        </p:spPr>
        <p:txBody>
          <a:bodyPr wrap="none" rtlCol="0">
            <a:spAutoFit/>
          </a:bodyPr>
          <a:lstStyle/>
          <a:p>
            <a:pPr algn="just"/>
            <a:r>
              <a:rPr lang="it-IT" sz="2000" dirty="0">
                <a:solidFill>
                  <a:srgbClr val="B2284B"/>
                </a:solidFill>
                <a:latin typeface="Trebuchet MS" panose="020B0603020202020204" pitchFamily="34" charset="0"/>
              </a:rPr>
              <a:t>INCIPIENTE CRISTALLIZZAZIONE</a:t>
            </a:r>
          </a:p>
        </p:txBody>
      </p:sp>
      <p:sp>
        <p:nvSpPr>
          <p:cNvPr id="7" name="CasellaDiTesto 6"/>
          <p:cNvSpPr txBox="1"/>
          <p:nvPr/>
        </p:nvSpPr>
        <p:spPr>
          <a:xfrm>
            <a:off x="1360216" y="5292811"/>
            <a:ext cx="1350050" cy="400110"/>
          </a:xfrm>
          <a:prstGeom prst="rect">
            <a:avLst/>
          </a:prstGeom>
          <a:noFill/>
        </p:spPr>
        <p:txBody>
          <a:bodyPr wrap="none" rtlCol="0">
            <a:spAutoFit/>
          </a:bodyPr>
          <a:lstStyle/>
          <a:p>
            <a:pPr algn="just"/>
            <a:r>
              <a:rPr lang="it-IT" sz="2000" dirty="0">
                <a:solidFill>
                  <a:srgbClr val="B2284B"/>
                </a:solidFill>
                <a:latin typeface="Trebuchet MS" panose="020B0603020202020204" pitchFamily="34" charset="0"/>
              </a:rPr>
              <a:t>LEPISFERE</a:t>
            </a:r>
          </a:p>
        </p:txBody>
      </p:sp>
    </p:spTree>
    <p:extLst>
      <p:ext uri="{BB962C8B-B14F-4D97-AF65-F5344CB8AC3E}">
        <p14:creationId xmlns:p14="http://schemas.microsoft.com/office/powerpoint/2010/main" val="38056581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0E5034-79A5-47D9-B099-5BEC51CF998B}"/>
              </a:ext>
            </a:extLst>
          </p:cNvPr>
          <p:cNvSpPr>
            <a:spLocks noGrp="1"/>
          </p:cNvSpPr>
          <p:nvPr>
            <p:ph type="ctrTitle"/>
          </p:nvPr>
        </p:nvSpPr>
        <p:spPr>
          <a:xfrm>
            <a:off x="113043" y="129286"/>
            <a:ext cx="3684257" cy="823213"/>
          </a:xfrm>
        </p:spPr>
        <p:txBody>
          <a:bodyPr>
            <a:normAutofit fontScale="90000"/>
          </a:bodyPr>
          <a:lstStyle/>
          <a:p>
            <a:pPr algn="ctr"/>
            <a:r>
              <a:rPr lang="it-IT" sz="5400" dirty="0">
                <a:solidFill>
                  <a:srgbClr val="B2284B"/>
                </a:solidFill>
                <a:latin typeface="Trebuchet MS" panose="020B0603020202020204" pitchFamily="34" charset="0"/>
                <a:cs typeface="Times New Roman" panose="02020603050405020304" pitchFamily="18" charset="0"/>
              </a:rPr>
              <a:t>XRPD</a:t>
            </a:r>
          </a:p>
        </p:txBody>
      </p:sp>
      <p:sp>
        <p:nvSpPr>
          <p:cNvPr id="5" name="CasellaDiTesto 4">
            <a:extLst>
              <a:ext uri="{FF2B5EF4-FFF2-40B4-BE49-F238E27FC236}">
                <a16:creationId xmlns:a16="http://schemas.microsoft.com/office/drawing/2014/main" id="{36E15427-E982-45AE-BAD9-72FD209E17AA}"/>
              </a:ext>
            </a:extLst>
          </p:cNvPr>
          <p:cNvSpPr txBox="1"/>
          <p:nvPr/>
        </p:nvSpPr>
        <p:spPr>
          <a:xfrm>
            <a:off x="7562977" y="4407431"/>
            <a:ext cx="4526353" cy="2031325"/>
          </a:xfrm>
          <a:prstGeom prst="rect">
            <a:avLst/>
          </a:prstGeom>
          <a:noFill/>
        </p:spPr>
        <p:txBody>
          <a:bodyPr wrap="square">
            <a:spAutoFit/>
          </a:bodyPr>
          <a:lstStyle/>
          <a:p>
            <a:pPr algn="just"/>
            <a:r>
              <a:rPr lang="it-IT" dirty="0">
                <a:solidFill>
                  <a:srgbClr val="B2284B"/>
                </a:solidFill>
                <a:latin typeface="Arial" panose="020B0604020202020204" pitchFamily="34" charset="0"/>
                <a:cs typeface="Arial" panose="020B0604020202020204" pitchFamily="34" charset="0"/>
              </a:rPr>
              <a:t>Analisi XRPD: la maggior parte dei campioni sono opali CT con </a:t>
            </a:r>
            <a:r>
              <a:rPr lang="it-IT" dirty="0" err="1">
                <a:solidFill>
                  <a:srgbClr val="B2284B"/>
                </a:solidFill>
                <a:latin typeface="Arial" panose="020B0604020202020204" pitchFamily="34" charset="0"/>
                <a:cs typeface="Arial" panose="020B0604020202020204" pitchFamily="34" charset="0"/>
              </a:rPr>
              <a:t>Td</a:t>
            </a:r>
            <a:r>
              <a:rPr lang="it-IT" dirty="0">
                <a:solidFill>
                  <a:srgbClr val="B2284B"/>
                </a:solidFill>
                <a:latin typeface="Arial" panose="020B0604020202020204" pitchFamily="34" charset="0"/>
                <a:cs typeface="Arial" panose="020B0604020202020204" pitchFamily="34" charset="0"/>
              </a:rPr>
              <a:t>&gt;90%, poco cristallini, ad eccezione del campioni CA1-14 che è amorfo e del campione CA1-10 che ha un contenuto maggiore in </a:t>
            </a:r>
            <a:r>
              <a:rPr lang="it-IT" dirty="0" err="1">
                <a:solidFill>
                  <a:srgbClr val="B2284B"/>
                </a:solidFill>
                <a:latin typeface="Arial" panose="020B0604020202020204" pitchFamily="34" charset="0"/>
                <a:cs typeface="Arial" panose="020B0604020202020204" pitchFamily="34" charset="0"/>
              </a:rPr>
              <a:t>cristobalite</a:t>
            </a:r>
            <a:r>
              <a:rPr lang="it-IT" dirty="0">
                <a:solidFill>
                  <a:srgbClr val="B2284B"/>
                </a:solidFill>
                <a:latin typeface="Arial" panose="020B0604020202020204" pitchFamily="34" charset="0"/>
                <a:cs typeface="Arial" panose="020B0604020202020204" pitchFamily="34" charset="0"/>
              </a:rPr>
              <a:t>. Come inclusioni si sono osservate l’antigorite e </a:t>
            </a:r>
            <a:r>
              <a:rPr lang="it-IT" dirty="0" smtClean="0">
                <a:solidFill>
                  <a:srgbClr val="B2284B"/>
                </a:solidFill>
                <a:latin typeface="Arial" panose="020B0604020202020204" pitchFamily="34" charset="0"/>
                <a:cs typeface="Arial" panose="020B0604020202020204" pitchFamily="34" charset="0"/>
              </a:rPr>
              <a:t>il quarzo.</a:t>
            </a:r>
            <a:endParaRPr lang="it-IT" dirty="0">
              <a:solidFill>
                <a:srgbClr val="B2284B"/>
              </a:solidFill>
              <a:latin typeface="Arial" panose="020B0604020202020204" pitchFamily="34" charset="0"/>
              <a:cs typeface="Arial" panose="020B0604020202020204" pitchFamily="34" charset="0"/>
            </a:endParaRPr>
          </a:p>
        </p:txBody>
      </p:sp>
      <p:pic>
        <p:nvPicPr>
          <p:cNvPr id="8" name="Immagine 7">
            <a:extLst>
              <a:ext uri="{FF2B5EF4-FFF2-40B4-BE49-F238E27FC236}">
                <a16:creationId xmlns:a16="http://schemas.microsoft.com/office/drawing/2014/main" id="{0D26DC33-1E1B-48A7-A767-E83ED2BB632B}"/>
              </a:ext>
            </a:extLst>
          </p:cNvPr>
          <p:cNvPicPr>
            <a:picLocks noChangeAspect="1"/>
          </p:cNvPicPr>
          <p:nvPr/>
        </p:nvPicPr>
        <p:blipFill>
          <a:blip r:embed="rId3"/>
          <a:stretch>
            <a:fillRect/>
          </a:stretch>
        </p:blipFill>
        <p:spPr>
          <a:xfrm>
            <a:off x="113043" y="2562415"/>
            <a:ext cx="7373252" cy="4166299"/>
          </a:xfrm>
          <a:prstGeom prst="rect">
            <a:avLst/>
          </a:prstGeom>
          <a:ln w="19050">
            <a:solidFill>
              <a:srgbClr val="B2284B"/>
            </a:solidFill>
          </a:ln>
        </p:spPr>
      </p:pic>
      <p:grpSp>
        <p:nvGrpSpPr>
          <p:cNvPr id="3" name="Gruppo 2"/>
          <p:cNvGrpSpPr/>
          <p:nvPr/>
        </p:nvGrpSpPr>
        <p:grpSpPr>
          <a:xfrm>
            <a:off x="5185796" y="330697"/>
            <a:ext cx="6680377" cy="3777220"/>
            <a:chOff x="4011050" y="134380"/>
            <a:chExt cx="6680377" cy="3777220"/>
          </a:xfrm>
        </p:grpSpPr>
        <p:pic>
          <p:nvPicPr>
            <p:cNvPr id="6" name="Immagine 5">
              <a:extLst>
                <a:ext uri="{FF2B5EF4-FFF2-40B4-BE49-F238E27FC236}">
                  <a16:creationId xmlns:a16="http://schemas.microsoft.com/office/drawing/2014/main" id="{19F15B0C-6D15-448F-81C7-389A876E5D4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11050" y="134380"/>
              <a:ext cx="6680377" cy="3777220"/>
            </a:xfrm>
            <a:prstGeom prst="rect">
              <a:avLst/>
            </a:prstGeom>
            <a:noFill/>
            <a:ln w="19050">
              <a:solidFill>
                <a:srgbClr val="B2284B"/>
              </a:solidFill>
            </a:ln>
          </p:spPr>
        </p:pic>
        <p:sp>
          <p:nvSpPr>
            <p:cNvPr id="7" name="CasellaDiTesto 6">
              <a:extLst>
                <a:ext uri="{FF2B5EF4-FFF2-40B4-BE49-F238E27FC236}">
                  <a16:creationId xmlns:a16="http://schemas.microsoft.com/office/drawing/2014/main" id="{46C0432C-FC60-4B5F-80F7-BEF475202C1A}"/>
                </a:ext>
              </a:extLst>
            </p:cNvPr>
            <p:cNvSpPr txBox="1"/>
            <p:nvPr/>
          </p:nvSpPr>
          <p:spPr>
            <a:xfrm>
              <a:off x="8032531" y="793226"/>
              <a:ext cx="1713098" cy="400110"/>
            </a:xfrm>
            <a:prstGeom prst="rect">
              <a:avLst/>
            </a:prstGeom>
            <a:noFill/>
            <a:ln w="19050">
              <a:noFill/>
            </a:ln>
          </p:spPr>
          <p:txBody>
            <a:bodyPr wrap="none" rtlCol="0">
              <a:spAutoFit/>
            </a:bodyPr>
            <a:lstStyle/>
            <a:p>
              <a:r>
                <a:rPr lang="it-IT" sz="2000" dirty="0">
                  <a:solidFill>
                    <a:srgbClr val="B2284B"/>
                  </a:solidFill>
                  <a:latin typeface="Trebuchet MS" panose="020B0603020202020204" pitchFamily="34" charset="0"/>
                  <a:cs typeface="Times New Roman" panose="02020603050405020304" pitchFamily="18" charset="0"/>
                </a:rPr>
                <a:t>OPALE TIPO A</a:t>
              </a:r>
            </a:p>
          </p:txBody>
        </p:sp>
      </p:grpSp>
      <p:sp>
        <p:nvSpPr>
          <p:cNvPr id="9" name="CasellaDiTesto 8">
            <a:extLst>
              <a:ext uri="{FF2B5EF4-FFF2-40B4-BE49-F238E27FC236}">
                <a16:creationId xmlns:a16="http://schemas.microsoft.com/office/drawing/2014/main" id="{D9CF66AB-5E83-47A1-85FB-D5FD21B09C6D}"/>
              </a:ext>
            </a:extLst>
          </p:cNvPr>
          <p:cNvSpPr txBox="1"/>
          <p:nvPr/>
        </p:nvSpPr>
        <p:spPr>
          <a:xfrm>
            <a:off x="3797300" y="3504760"/>
            <a:ext cx="1428968" cy="369332"/>
          </a:xfrm>
          <a:prstGeom prst="rect">
            <a:avLst/>
          </a:prstGeom>
          <a:noFill/>
        </p:spPr>
        <p:txBody>
          <a:bodyPr wrap="square" rtlCol="0">
            <a:spAutoFit/>
          </a:bodyPr>
          <a:lstStyle/>
          <a:p>
            <a:r>
              <a:rPr lang="it-IT" dirty="0">
                <a:solidFill>
                  <a:srgbClr val="B2284B"/>
                </a:solidFill>
                <a:latin typeface="Trebuchet MS" panose="020B0603020202020204" pitchFamily="34" charset="0"/>
              </a:rPr>
              <a:t>OPALE CT</a:t>
            </a:r>
          </a:p>
        </p:txBody>
      </p:sp>
    </p:spTree>
    <p:extLst>
      <p:ext uri="{BB962C8B-B14F-4D97-AF65-F5344CB8AC3E}">
        <p14:creationId xmlns:p14="http://schemas.microsoft.com/office/powerpoint/2010/main" val="18191310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Immagine 1"/>
          <p:cNvPicPr>
            <a:picLocks noChangeAspect="1"/>
          </p:cNvPicPr>
          <p:nvPr/>
        </p:nvPicPr>
        <p:blipFill>
          <a:blip r:embed="rId3"/>
          <a:stretch>
            <a:fillRect/>
          </a:stretch>
        </p:blipFill>
        <p:spPr>
          <a:xfrm>
            <a:off x="142747" y="958975"/>
            <a:ext cx="6620830" cy="3981033"/>
          </a:xfrm>
          <a:prstGeom prst="rect">
            <a:avLst/>
          </a:prstGeom>
          <a:ln w="19050">
            <a:solidFill>
              <a:srgbClr val="B2284B"/>
            </a:solidFill>
          </a:ln>
        </p:spPr>
      </p:pic>
      <p:sp>
        <p:nvSpPr>
          <p:cNvPr id="5" name="Titolo 4"/>
          <p:cNvSpPr>
            <a:spLocks noGrp="1"/>
          </p:cNvSpPr>
          <p:nvPr>
            <p:ph type="title"/>
          </p:nvPr>
        </p:nvSpPr>
        <p:spPr>
          <a:xfrm>
            <a:off x="113373" y="44605"/>
            <a:ext cx="11955966" cy="880946"/>
          </a:xfrm>
        </p:spPr>
        <p:txBody>
          <a:bodyPr/>
          <a:lstStyle/>
          <a:p>
            <a:r>
              <a:rPr lang="it-IT" dirty="0" err="1">
                <a:solidFill>
                  <a:srgbClr val="B2284B"/>
                </a:solidFill>
                <a:latin typeface="Trebuchet MS" panose="020B0603020202020204" pitchFamily="34" charset="0"/>
              </a:rPr>
              <a:t>Ba</a:t>
            </a:r>
            <a:r>
              <a:rPr lang="it-IT" dirty="0">
                <a:solidFill>
                  <a:srgbClr val="B2284B"/>
                </a:solidFill>
                <a:latin typeface="Trebuchet MS" panose="020B0603020202020204" pitchFamily="34" charset="0"/>
              </a:rPr>
              <a:t> – INDICATORE DEL PROCESSO GENETICO</a:t>
            </a:r>
          </a:p>
        </p:txBody>
      </p:sp>
      <p:grpSp>
        <p:nvGrpSpPr>
          <p:cNvPr id="7" name="Gruppo 6"/>
          <p:cNvGrpSpPr/>
          <p:nvPr/>
        </p:nvGrpSpPr>
        <p:grpSpPr>
          <a:xfrm>
            <a:off x="6281544" y="2174789"/>
            <a:ext cx="5688618" cy="4573497"/>
            <a:chOff x="6281544" y="2174789"/>
            <a:chExt cx="5688618" cy="4573497"/>
          </a:xfrm>
        </p:grpSpPr>
        <p:grpSp>
          <p:nvGrpSpPr>
            <p:cNvPr id="3" name="Gruppo 2"/>
            <p:cNvGrpSpPr/>
            <p:nvPr/>
          </p:nvGrpSpPr>
          <p:grpSpPr>
            <a:xfrm>
              <a:off x="6281544" y="2581256"/>
              <a:ext cx="5546280" cy="4167030"/>
              <a:chOff x="6281544" y="2581256"/>
              <a:chExt cx="5546280" cy="4167030"/>
            </a:xfrm>
          </p:grpSpPr>
          <p:pic>
            <p:nvPicPr>
              <p:cNvPr id="4" name="Immagine 3"/>
              <p:cNvPicPr>
                <a:picLocks noChangeAspect="1"/>
              </p:cNvPicPr>
              <p:nvPr/>
            </p:nvPicPr>
            <p:blipFill>
              <a:blip r:embed="rId4"/>
              <a:stretch>
                <a:fillRect/>
              </a:stretch>
            </p:blipFill>
            <p:spPr>
              <a:xfrm>
                <a:off x="6281544" y="2581256"/>
                <a:ext cx="5546280" cy="4167030"/>
              </a:xfrm>
              <a:prstGeom prst="rect">
                <a:avLst/>
              </a:prstGeom>
              <a:ln w="19050">
                <a:solidFill>
                  <a:srgbClr val="B2284B"/>
                </a:solidFill>
              </a:ln>
            </p:spPr>
          </p:pic>
          <p:sp>
            <p:nvSpPr>
              <p:cNvPr id="16" name="Ovale 15"/>
              <p:cNvSpPr/>
              <p:nvPr/>
            </p:nvSpPr>
            <p:spPr>
              <a:xfrm rot="4926821">
                <a:off x="9550195" y="5925812"/>
                <a:ext cx="213521" cy="449181"/>
              </a:xfrm>
              <a:prstGeom prst="ellipse">
                <a:avLst/>
              </a:prstGeom>
              <a:solidFill>
                <a:schemeClr val="accent6">
                  <a:lumMod val="50000"/>
                </a:schemeClr>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 name="CasellaDiTesto 5"/>
            <p:cNvSpPr txBox="1"/>
            <p:nvPr/>
          </p:nvSpPr>
          <p:spPr>
            <a:xfrm>
              <a:off x="9786551" y="2174789"/>
              <a:ext cx="2183611" cy="369332"/>
            </a:xfrm>
            <a:prstGeom prst="rect">
              <a:avLst/>
            </a:prstGeom>
            <a:noFill/>
          </p:spPr>
          <p:txBody>
            <a:bodyPr wrap="none" rtlCol="0">
              <a:spAutoFit/>
            </a:bodyPr>
            <a:lstStyle/>
            <a:p>
              <a:r>
                <a:rPr lang="it-IT" dirty="0" err="1">
                  <a:solidFill>
                    <a:srgbClr val="B2284B"/>
                  </a:solidFill>
                  <a:latin typeface="Trebuchet MS" panose="020B0603020202020204" pitchFamily="34" charset="0"/>
                </a:rPr>
                <a:t>Gaillou</a:t>
              </a:r>
              <a:r>
                <a:rPr lang="it-IT" dirty="0">
                  <a:solidFill>
                    <a:srgbClr val="B2284B"/>
                  </a:solidFill>
                  <a:latin typeface="Trebuchet MS" panose="020B0603020202020204" pitchFamily="34" charset="0"/>
                </a:rPr>
                <a:t> et al., 2008</a:t>
              </a:r>
            </a:p>
          </p:txBody>
        </p:sp>
      </p:grpSp>
    </p:spTree>
    <p:extLst>
      <p:ext uri="{BB962C8B-B14F-4D97-AF65-F5344CB8AC3E}">
        <p14:creationId xmlns:p14="http://schemas.microsoft.com/office/powerpoint/2010/main" val="16517027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6DA6D7-B174-482F-83E9-8E6F919C8928}"/>
              </a:ext>
            </a:extLst>
          </p:cNvPr>
          <p:cNvSpPr>
            <a:spLocks noGrp="1"/>
          </p:cNvSpPr>
          <p:nvPr>
            <p:ph type="title"/>
          </p:nvPr>
        </p:nvSpPr>
        <p:spPr>
          <a:xfrm>
            <a:off x="189470" y="121601"/>
            <a:ext cx="11813059" cy="765276"/>
          </a:xfrm>
        </p:spPr>
        <p:txBody>
          <a:bodyPr>
            <a:normAutofit/>
          </a:bodyPr>
          <a:lstStyle/>
          <a:p>
            <a:pPr algn="ctr"/>
            <a:r>
              <a:rPr lang="it-IT" sz="3300" dirty="0">
                <a:solidFill>
                  <a:srgbClr val="B2284B"/>
                </a:solidFill>
                <a:latin typeface="Trebuchet MS" panose="020B0603020202020204" pitchFamily="34" charset="0"/>
              </a:rPr>
              <a:t>a</a:t>
            </a:r>
            <a:r>
              <a:rPr lang="it-IT" sz="3300" dirty="0" smtClean="0">
                <a:solidFill>
                  <a:srgbClr val="B2284B"/>
                </a:solidFill>
                <a:latin typeface="Trebuchet MS" panose="020B0603020202020204" pitchFamily="34" charset="0"/>
              </a:rPr>
              <a:t>ncora alcuni aspetti gemmologici</a:t>
            </a:r>
            <a:endParaRPr lang="it-IT" sz="3300" dirty="0">
              <a:solidFill>
                <a:srgbClr val="B2284B"/>
              </a:solidFill>
              <a:latin typeface="Trebuchet MS" panose="020B0603020202020204" pitchFamily="34" charset="0"/>
            </a:endParaRPr>
          </a:p>
        </p:txBody>
      </p:sp>
      <p:pic>
        <p:nvPicPr>
          <p:cNvPr id="4" name="Immagine 3"/>
          <p:cNvPicPr>
            <a:picLocks noChangeAspect="1"/>
          </p:cNvPicPr>
          <p:nvPr/>
        </p:nvPicPr>
        <p:blipFill>
          <a:blip r:embed="rId3"/>
          <a:stretch>
            <a:fillRect/>
          </a:stretch>
        </p:blipFill>
        <p:spPr>
          <a:xfrm>
            <a:off x="335441" y="1070493"/>
            <a:ext cx="5334641" cy="3565528"/>
          </a:xfrm>
          <a:prstGeom prst="rect">
            <a:avLst/>
          </a:prstGeom>
          <a:ln w="19050">
            <a:solidFill>
              <a:srgbClr val="B2284B"/>
            </a:solidFill>
          </a:ln>
        </p:spPr>
      </p:pic>
      <p:pic>
        <p:nvPicPr>
          <p:cNvPr id="6" name="Immagine 5"/>
          <p:cNvPicPr>
            <a:picLocks noChangeAspect="1"/>
          </p:cNvPicPr>
          <p:nvPr/>
        </p:nvPicPr>
        <p:blipFill>
          <a:blip r:embed="rId4"/>
          <a:stretch>
            <a:fillRect/>
          </a:stretch>
        </p:blipFill>
        <p:spPr>
          <a:xfrm>
            <a:off x="6109425" y="1066383"/>
            <a:ext cx="5335323" cy="3569638"/>
          </a:xfrm>
          <a:prstGeom prst="rect">
            <a:avLst/>
          </a:prstGeom>
          <a:ln w="19050">
            <a:solidFill>
              <a:srgbClr val="B2284B"/>
            </a:solidFill>
          </a:ln>
        </p:spPr>
      </p:pic>
      <p:sp>
        <p:nvSpPr>
          <p:cNvPr id="9" name="CasellaDiTesto 8"/>
          <p:cNvSpPr txBox="1"/>
          <p:nvPr/>
        </p:nvSpPr>
        <p:spPr>
          <a:xfrm>
            <a:off x="111209" y="4778695"/>
            <a:ext cx="11800703" cy="1631216"/>
          </a:xfrm>
          <a:prstGeom prst="rect">
            <a:avLst/>
          </a:prstGeom>
          <a:noFill/>
        </p:spPr>
        <p:txBody>
          <a:bodyPr wrap="square" rtlCol="0">
            <a:spAutoFit/>
          </a:bodyPr>
          <a:lstStyle/>
          <a:p>
            <a:r>
              <a:rPr lang="it-IT" sz="2000" dirty="0" smtClean="0">
                <a:solidFill>
                  <a:srgbClr val="B2284B"/>
                </a:solidFill>
                <a:latin typeface="Arial" panose="020B0604020202020204" pitchFamily="34" charset="0"/>
                <a:cs typeface="Arial" panose="020B0604020202020204" pitchFamily="34" charset="0"/>
              </a:rPr>
              <a:t>Se </a:t>
            </a:r>
            <a:r>
              <a:rPr lang="it-IT" sz="2000" dirty="0" err="1">
                <a:solidFill>
                  <a:srgbClr val="B2284B"/>
                </a:solidFill>
                <a:latin typeface="Arial" panose="020B0604020202020204" pitchFamily="34" charset="0"/>
                <a:cs typeface="Arial" panose="020B0604020202020204" pitchFamily="34" charset="0"/>
              </a:rPr>
              <a:t>Ba</a:t>
            </a:r>
            <a:r>
              <a:rPr lang="it-IT" sz="2000" dirty="0">
                <a:solidFill>
                  <a:srgbClr val="B2284B"/>
                </a:solidFill>
                <a:latin typeface="Arial" panose="020B0604020202020204" pitchFamily="34" charset="0"/>
                <a:cs typeface="Arial" panose="020B0604020202020204" pitchFamily="34" charset="0"/>
              </a:rPr>
              <a:t> è un </a:t>
            </a:r>
            <a:r>
              <a:rPr lang="it-IT" sz="2000" dirty="0" smtClean="0">
                <a:solidFill>
                  <a:srgbClr val="B2284B"/>
                </a:solidFill>
                <a:latin typeface="Arial" panose="020B0604020202020204" pitchFamily="34" charset="0"/>
                <a:cs typeface="Arial" panose="020B0604020202020204" pitchFamily="34" charset="0"/>
              </a:rPr>
              <a:t>indicatore del processo genetico, </a:t>
            </a:r>
            <a:r>
              <a:rPr lang="it-IT" sz="2000" dirty="0">
                <a:solidFill>
                  <a:srgbClr val="B2284B"/>
                </a:solidFill>
                <a:latin typeface="Arial" panose="020B0604020202020204" pitchFamily="34" charset="0"/>
                <a:cs typeface="Arial" panose="020B0604020202020204" pitchFamily="34" charset="0"/>
              </a:rPr>
              <a:t>per i suoi contenuti molto ridotti, </a:t>
            </a:r>
            <a:r>
              <a:rPr lang="it-IT" sz="2000" dirty="0" smtClean="0">
                <a:solidFill>
                  <a:srgbClr val="B2284B"/>
                </a:solidFill>
                <a:latin typeface="Arial" panose="020B0604020202020204" pitchFamily="34" charset="0"/>
                <a:cs typeface="Arial" panose="020B0604020202020204" pitchFamily="34" charset="0"/>
              </a:rPr>
              <a:t>alcuni elementi  in tracce risultano caratterizzanti </a:t>
            </a:r>
            <a:r>
              <a:rPr lang="it-IT" sz="2000" dirty="0">
                <a:solidFill>
                  <a:srgbClr val="B2284B"/>
                </a:solidFill>
                <a:latin typeface="Arial" panose="020B0604020202020204" pitchFamily="34" charset="0"/>
                <a:cs typeface="Arial" panose="020B0604020202020204" pitchFamily="34" charset="0"/>
              </a:rPr>
              <a:t>per questa serie di </a:t>
            </a:r>
            <a:r>
              <a:rPr lang="it-IT" sz="2000" dirty="0" smtClean="0">
                <a:solidFill>
                  <a:srgbClr val="B2284B"/>
                </a:solidFill>
                <a:latin typeface="Arial" panose="020B0604020202020204" pitchFamily="34" charset="0"/>
                <a:cs typeface="Arial" panose="020B0604020202020204" pitchFamily="34" charset="0"/>
              </a:rPr>
              <a:t>materiali.</a:t>
            </a:r>
          </a:p>
          <a:p>
            <a:r>
              <a:rPr lang="it-IT" sz="2000" dirty="0" smtClean="0">
                <a:solidFill>
                  <a:srgbClr val="B2284B"/>
                </a:solidFill>
                <a:latin typeface="Arial" panose="020B0604020202020204" pitchFamily="34" charset="0"/>
                <a:cs typeface="Arial" panose="020B0604020202020204" pitchFamily="34" charset="0"/>
              </a:rPr>
              <a:t>Il </a:t>
            </a:r>
            <a:r>
              <a:rPr lang="it-IT" sz="2000" dirty="0">
                <a:solidFill>
                  <a:srgbClr val="B2284B"/>
                </a:solidFill>
                <a:latin typeface="Arial" panose="020B0604020202020204" pitchFamily="34" charset="0"/>
                <a:cs typeface="Arial" panose="020B0604020202020204" pitchFamily="34" charset="0"/>
              </a:rPr>
              <a:t>Ni è un elemento del tutto assente negli opali provenienti dai depositi più conosciuti e studiati in </a:t>
            </a:r>
            <a:r>
              <a:rPr lang="it-IT" sz="2000" dirty="0" smtClean="0">
                <a:solidFill>
                  <a:srgbClr val="B2284B"/>
                </a:solidFill>
                <a:latin typeface="Arial" panose="020B0604020202020204" pitchFamily="34" charset="0"/>
                <a:cs typeface="Arial" panose="020B0604020202020204" pitchFamily="34" charset="0"/>
              </a:rPr>
              <a:t>letteratura; solo gli </a:t>
            </a:r>
            <a:r>
              <a:rPr lang="it-IT" sz="2000" dirty="0">
                <a:solidFill>
                  <a:srgbClr val="B2284B"/>
                </a:solidFill>
                <a:latin typeface="Arial" panose="020B0604020202020204" pitchFamily="34" charset="0"/>
                <a:cs typeface="Arial" panose="020B0604020202020204" pitchFamily="34" charset="0"/>
              </a:rPr>
              <a:t>opali verdi della Tanzania (</a:t>
            </a:r>
            <a:r>
              <a:rPr lang="it-IT" sz="2000" dirty="0" err="1">
                <a:solidFill>
                  <a:srgbClr val="B2284B"/>
                </a:solidFill>
                <a:latin typeface="Arial" panose="020B0604020202020204" pitchFamily="34" charset="0"/>
                <a:cs typeface="Arial" panose="020B0604020202020204" pitchFamily="34" charset="0"/>
              </a:rPr>
              <a:t>crysopal</a:t>
            </a:r>
            <a:r>
              <a:rPr lang="it-IT" sz="2000" dirty="0">
                <a:solidFill>
                  <a:srgbClr val="B2284B"/>
                </a:solidFill>
                <a:latin typeface="Arial" panose="020B0604020202020204" pitchFamily="34" charset="0"/>
                <a:cs typeface="Arial" panose="020B0604020202020204" pitchFamily="34" charset="0"/>
              </a:rPr>
              <a:t>) e quelli storici denominati «opali Ungheresi» presentano valori molto </a:t>
            </a:r>
            <a:r>
              <a:rPr lang="it-IT" sz="2000" dirty="0" smtClean="0">
                <a:solidFill>
                  <a:srgbClr val="B2284B"/>
                </a:solidFill>
                <a:latin typeface="Arial" panose="020B0604020202020204" pitchFamily="34" charset="0"/>
                <a:cs typeface="Arial" panose="020B0604020202020204" pitchFamily="34" charset="0"/>
              </a:rPr>
              <a:t>alti, da </a:t>
            </a:r>
            <a:r>
              <a:rPr lang="it-IT" sz="2000" dirty="0">
                <a:solidFill>
                  <a:srgbClr val="B2284B"/>
                </a:solidFill>
                <a:latin typeface="Arial" panose="020B0604020202020204" pitchFamily="34" charset="0"/>
                <a:cs typeface="Arial" panose="020B0604020202020204" pitchFamily="34" charset="0"/>
              </a:rPr>
              <a:t>cui il colore. </a:t>
            </a:r>
            <a:r>
              <a:rPr lang="it-IT" sz="2000" dirty="0" smtClean="0">
                <a:solidFill>
                  <a:srgbClr val="B2284B"/>
                </a:solidFill>
                <a:latin typeface="Arial" panose="020B0604020202020204" pitchFamily="34" charset="0"/>
                <a:cs typeface="Arial" panose="020B0604020202020204" pitchFamily="34" charset="0"/>
              </a:rPr>
              <a:t>(</a:t>
            </a:r>
            <a:r>
              <a:rPr lang="it-IT" sz="2000" dirty="0">
                <a:solidFill>
                  <a:srgbClr val="B2284B"/>
                </a:solidFill>
                <a:latin typeface="Arial" panose="020B0604020202020204" pitchFamily="34" charset="0"/>
                <a:cs typeface="Arial" panose="020B0604020202020204" pitchFamily="34" charset="0"/>
              </a:rPr>
              <a:t>Caucia et al., 2012). </a:t>
            </a:r>
          </a:p>
        </p:txBody>
      </p:sp>
      <p:sp>
        <p:nvSpPr>
          <p:cNvPr id="12" name="CasellaDiTesto 11"/>
          <p:cNvSpPr txBox="1"/>
          <p:nvPr/>
        </p:nvSpPr>
        <p:spPr>
          <a:xfrm>
            <a:off x="9194771" y="2473820"/>
            <a:ext cx="1677062" cy="307777"/>
          </a:xfrm>
          <a:prstGeom prst="rect">
            <a:avLst/>
          </a:prstGeom>
          <a:noFill/>
        </p:spPr>
        <p:txBody>
          <a:bodyPr wrap="none" rtlCol="0">
            <a:spAutoFit/>
          </a:bodyPr>
          <a:lstStyle/>
          <a:p>
            <a:r>
              <a:rPr lang="it-IT" sz="1400" dirty="0" err="1" smtClean="0">
                <a:solidFill>
                  <a:schemeClr val="tx1">
                    <a:lumMod val="65000"/>
                    <a:lumOff val="35000"/>
                  </a:schemeClr>
                </a:solidFill>
                <a:latin typeface="Arial" panose="020B0604020202020204" pitchFamily="34" charset="0"/>
                <a:cs typeface="Arial" panose="020B0604020202020204" pitchFamily="34" charset="0"/>
              </a:rPr>
              <a:t>Caucia</a:t>
            </a:r>
            <a:r>
              <a:rPr lang="it-IT" sz="1400" dirty="0" smtClean="0">
                <a:solidFill>
                  <a:schemeClr val="tx1">
                    <a:lumMod val="65000"/>
                    <a:lumOff val="35000"/>
                  </a:schemeClr>
                </a:solidFill>
                <a:latin typeface="Arial" panose="020B0604020202020204" pitchFamily="34" charset="0"/>
                <a:cs typeface="Arial" panose="020B0604020202020204" pitchFamily="34" charset="0"/>
              </a:rPr>
              <a:t> </a:t>
            </a:r>
            <a:r>
              <a:rPr lang="it-IT" sz="1400" dirty="0">
                <a:solidFill>
                  <a:schemeClr val="tx1">
                    <a:lumMod val="65000"/>
                    <a:lumOff val="35000"/>
                  </a:schemeClr>
                </a:solidFill>
                <a:latin typeface="Arial" panose="020B0604020202020204" pitchFamily="34" charset="0"/>
                <a:cs typeface="Arial" panose="020B0604020202020204" pitchFamily="34" charset="0"/>
              </a:rPr>
              <a:t>et al, 2020.</a:t>
            </a:r>
          </a:p>
        </p:txBody>
      </p:sp>
      <p:sp>
        <p:nvSpPr>
          <p:cNvPr id="7" name="CasellaDiTesto 6"/>
          <p:cNvSpPr txBox="1"/>
          <p:nvPr/>
        </p:nvSpPr>
        <p:spPr>
          <a:xfrm>
            <a:off x="3139411" y="2544940"/>
            <a:ext cx="1677062" cy="307777"/>
          </a:xfrm>
          <a:prstGeom prst="rect">
            <a:avLst/>
          </a:prstGeom>
          <a:noFill/>
        </p:spPr>
        <p:txBody>
          <a:bodyPr wrap="none" rtlCol="0">
            <a:spAutoFit/>
          </a:bodyPr>
          <a:lstStyle/>
          <a:p>
            <a:r>
              <a:rPr lang="it-IT" sz="1400" dirty="0" err="1" smtClean="0">
                <a:solidFill>
                  <a:schemeClr val="tx1">
                    <a:lumMod val="65000"/>
                    <a:lumOff val="35000"/>
                  </a:schemeClr>
                </a:solidFill>
                <a:latin typeface="Arial" panose="020B0604020202020204" pitchFamily="34" charset="0"/>
                <a:cs typeface="Arial" panose="020B0604020202020204" pitchFamily="34" charset="0"/>
              </a:rPr>
              <a:t>Caucia</a:t>
            </a:r>
            <a:r>
              <a:rPr lang="it-IT" sz="1400" dirty="0" smtClean="0">
                <a:solidFill>
                  <a:schemeClr val="tx1">
                    <a:lumMod val="65000"/>
                    <a:lumOff val="35000"/>
                  </a:schemeClr>
                </a:solidFill>
                <a:latin typeface="Arial" panose="020B0604020202020204" pitchFamily="34" charset="0"/>
                <a:cs typeface="Arial" panose="020B0604020202020204" pitchFamily="34" charset="0"/>
              </a:rPr>
              <a:t> </a:t>
            </a:r>
            <a:r>
              <a:rPr lang="it-IT" sz="1400" dirty="0">
                <a:solidFill>
                  <a:schemeClr val="tx1">
                    <a:lumMod val="65000"/>
                    <a:lumOff val="35000"/>
                  </a:schemeClr>
                </a:solidFill>
                <a:latin typeface="Arial" panose="020B0604020202020204" pitchFamily="34" charset="0"/>
                <a:cs typeface="Arial" panose="020B0604020202020204" pitchFamily="34" charset="0"/>
              </a:rPr>
              <a:t>et al, 2020.</a:t>
            </a:r>
          </a:p>
        </p:txBody>
      </p:sp>
    </p:spTree>
    <p:extLst>
      <p:ext uri="{BB962C8B-B14F-4D97-AF65-F5344CB8AC3E}">
        <p14:creationId xmlns:p14="http://schemas.microsoft.com/office/powerpoint/2010/main" val="37645589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6DA6D7-B174-482F-83E9-8E6F919C8928}"/>
              </a:ext>
            </a:extLst>
          </p:cNvPr>
          <p:cNvSpPr>
            <a:spLocks noGrp="1"/>
          </p:cNvSpPr>
          <p:nvPr>
            <p:ph type="title"/>
          </p:nvPr>
        </p:nvSpPr>
        <p:spPr>
          <a:xfrm>
            <a:off x="189470" y="121601"/>
            <a:ext cx="11813059" cy="765276"/>
          </a:xfrm>
        </p:spPr>
        <p:txBody>
          <a:bodyPr>
            <a:normAutofit/>
          </a:bodyPr>
          <a:lstStyle/>
          <a:p>
            <a:pPr algn="ctr"/>
            <a:r>
              <a:rPr lang="it-IT" sz="3300" dirty="0" smtClean="0">
                <a:solidFill>
                  <a:srgbClr val="B2284B"/>
                </a:solidFill>
                <a:latin typeface="Trebuchet MS" panose="020B0603020202020204" pitchFamily="34" charset="0"/>
              </a:rPr>
              <a:t>alcuni aspetti </a:t>
            </a:r>
            <a:r>
              <a:rPr lang="it-IT" sz="3300" dirty="0" err="1" smtClean="0">
                <a:solidFill>
                  <a:srgbClr val="B2284B"/>
                </a:solidFill>
                <a:latin typeface="Trebuchet MS" panose="020B0603020202020204" pitchFamily="34" charset="0"/>
              </a:rPr>
              <a:t>archeometrici</a:t>
            </a:r>
            <a:endParaRPr lang="it-IT" sz="3300" dirty="0">
              <a:solidFill>
                <a:srgbClr val="B2284B"/>
              </a:solidFill>
              <a:latin typeface="Trebuchet MS" panose="020B0603020202020204" pitchFamily="34" charset="0"/>
            </a:endParaRPr>
          </a:p>
        </p:txBody>
      </p:sp>
      <p:pic>
        <p:nvPicPr>
          <p:cNvPr id="4" name="Immagine 3"/>
          <p:cNvPicPr>
            <a:picLocks noChangeAspect="1"/>
          </p:cNvPicPr>
          <p:nvPr/>
        </p:nvPicPr>
        <p:blipFill>
          <a:blip r:embed="rId3"/>
          <a:stretch>
            <a:fillRect/>
          </a:stretch>
        </p:blipFill>
        <p:spPr>
          <a:xfrm>
            <a:off x="335441" y="1070493"/>
            <a:ext cx="5334641" cy="3565528"/>
          </a:xfrm>
          <a:prstGeom prst="rect">
            <a:avLst/>
          </a:prstGeom>
          <a:ln w="19050">
            <a:solidFill>
              <a:srgbClr val="B2284B"/>
            </a:solidFill>
          </a:ln>
        </p:spPr>
      </p:pic>
      <p:pic>
        <p:nvPicPr>
          <p:cNvPr id="6" name="Immagine 5"/>
          <p:cNvPicPr>
            <a:picLocks noChangeAspect="1"/>
          </p:cNvPicPr>
          <p:nvPr/>
        </p:nvPicPr>
        <p:blipFill>
          <a:blip r:embed="rId4"/>
          <a:stretch>
            <a:fillRect/>
          </a:stretch>
        </p:blipFill>
        <p:spPr>
          <a:xfrm>
            <a:off x="6109425" y="1066383"/>
            <a:ext cx="5335323" cy="3569638"/>
          </a:xfrm>
          <a:prstGeom prst="rect">
            <a:avLst/>
          </a:prstGeom>
          <a:ln w="19050">
            <a:solidFill>
              <a:srgbClr val="B2284B"/>
            </a:solidFill>
          </a:ln>
        </p:spPr>
      </p:pic>
      <p:sp>
        <p:nvSpPr>
          <p:cNvPr id="12" name="CasellaDiTesto 11"/>
          <p:cNvSpPr txBox="1"/>
          <p:nvPr/>
        </p:nvSpPr>
        <p:spPr>
          <a:xfrm>
            <a:off x="9194771" y="2473820"/>
            <a:ext cx="1677062" cy="307777"/>
          </a:xfrm>
          <a:prstGeom prst="rect">
            <a:avLst/>
          </a:prstGeom>
          <a:noFill/>
        </p:spPr>
        <p:txBody>
          <a:bodyPr wrap="none" rtlCol="0">
            <a:spAutoFit/>
          </a:bodyPr>
          <a:lstStyle/>
          <a:p>
            <a:r>
              <a:rPr lang="it-IT" sz="1400" dirty="0" err="1" smtClean="0">
                <a:solidFill>
                  <a:schemeClr val="tx1">
                    <a:lumMod val="65000"/>
                    <a:lumOff val="35000"/>
                  </a:schemeClr>
                </a:solidFill>
                <a:latin typeface="Arial" panose="020B0604020202020204" pitchFamily="34" charset="0"/>
                <a:cs typeface="Arial" panose="020B0604020202020204" pitchFamily="34" charset="0"/>
              </a:rPr>
              <a:t>Caucia</a:t>
            </a:r>
            <a:r>
              <a:rPr lang="it-IT" sz="1400" dirty="0" smtClean="0">
                <a:solidFill>
                  <a:schemeClr val="tx1">
                    <a:lumMod val="65000"/>
                    <a:lumOff val="35000"/>
                  </a:schemeClr>
                </a:solidFill>
                <a:latin typeface="Arial" panose="020B0604020202020204" pitchFamily="34" charset="0"/>
                <a:cs typeface="Arial" panose="020B0604020202020204" pitchFamily="34" charset="0"/>
              </a:rPr>
              <a:t> </a:t>
            </a:r>
            <a:r>
              <a:rPr lang="it-IT" sz="1400" dirty="0">
                <a:solidFill>
                  <a:schemeClr val="tx1">
                    <a:lumMod val="65000"/>
                    <a:lumOff val="35000"/>
                  </a:schemeClr>
                </a:solidFill>
                <a:latin typeface="Arial" panose="020B0604020202020204" pitchFamily="34" charset="0"/>
                <a:cs typeface="Arial" panose="020B0604020202020204" pitchFamily="34" charset="0"/>
              </a:rPr>
              <a:t>et al, 2020.</a:t>
            </a:r>
          </a:p>
        </p:txBody>
      </p:sp>
      <p:sp>
        <p:nvSpPr>
          <p:cNvPr id="7" name="CasellaDiTesto 6"/>
          <p:cNvSpPr txBox="1"/>
          <p:nvPr/>
        </p:nvSpPr>
        <p:spPr>
          <a:xfrm>
            <a:off x="3139411" y="2544940"/>
            <a:ext cx="1677062" cy="307777"/>
          </a:xfrm>
          <a:prstGeom prst="rect">
            <a:avLst/>
          </a:prstGeom>
          <a:noFill/>
        </p:spPr>
        <p:txBody>
          <a:bodyPr wrap="none" rtlCol="0">
            <a:spAutoFit/>
          </a:bodyPr>
          <a:lstStyle/>
          <a:p>
            <a:r>
              <a:rPr lang="it-IT" sz="1400" dirty="0" err="1" smtClean="0">
                <a:solidFill>
                  <a:schemeClr val="tx1">
                    <a:lumMod val="65000"/>
                    <a:lumOff val="35000"/>
                  </a:schemeClr>
                </a:solidFill>
                <a:latin typeface="Arial" panose="020B0604020202020204" pitchFamily="34" charset="0"/>
                <a:cs typeface="Arial" panose="020B0604020202020204" pitchFamily="34" charset="0"/>
              </a:rPr>
              <a:t>Caucia</a:t>
            </a:r>
            <a:r>
              <a:rPr lang="it-IT" sz="1400" dirty="0" smtClean="0">
                <a:solidFill>
                  <a:schemeClr val="tx1">
                    <a:lumMod val="65000"/>
                    <a:lumOff val="35000"/>
                  </a:schemeClr>
                </a:solidFill>
                <a:latin typeface="Arial" panose="020B0604020202020204" pitchFamily="34" charset="0"/>
                <a:cs typeface="Arial" panose="020B0604020202020204" pitchFamily="34" charset="0"/>
              </a:rPr>
              <a:t> </a:t>
            </a:r>
            <a:r>
              <a:rPr lang="it-IT" sz="1400" dirty="0">
                <a:solidFill>
                  <a:schemeClr val="tx1">
                    <a:lumMod val="65000"/>
                    <a:lumOff val="35000"/>
                  </a:schemeClr>
                </a:solidFill>
                <a:latin typeface="Arial" panose="020B0604020202020204" pitchFamily="34" charset="0"/>
                <a:cs typeface="Arial" panose="020B0604020202020204" pitchFamily="34" charset="0"/>
              </a:rPr>
              <a:t>et al, 2020.</a:t>
            </a:r>
          </a:p>
        </p:txBody>
      </p:sp>
      <p:sp>
        <p:nvSpPr>
          <p:cNvPr id="8" name="CasellaDiTesto 7"/>
          <p:cNvSpPr txBox="1"/>
          <p:nvPr/>
        </p:nvSpPr>
        <p:spPr>
          <a:xfrm>
            <a:off x="195648" y="4839655"/>
            <a:ext cx="11800703" cy="1938992"/>
          </a:xfrm>
          <a:prstGeom prst="rect">
            <a:avLst/>
          </a:prstGeom>
          <a:noFill/>
        </p:spPr>
        <p:txBody>
          <a:bodyPr wrap="square" rtlCol="0">
            <a:spAutoFit/>
          </a:bodyPr>
          <a:lstStyle/>
          <a:p>
            <a:r>
              <a:rPr lang="it-IT" sz="2000" dirty="0" smtClean="0">
                <a:solidFill>
                  <a:srgbClr val="B2284B"/>
                </a:solidFill>
                <a:latin typeface="Arial" panose="020B0604020202020204" pitchFamily="34" charset="0"/>
                <a:cs typeface="Arial" panose="020B0604020202020204" pitchFamily="34" charset="0"/>
              </a:rPr>
              <a:t>I dati geochimici preliminari mostrano una buona sovrapposizione tra i reperti archeologici e la campionatura delle cave e degli affioramenti. Occorre però notare che non sono distinguibili le singole fonti di approvvigionamento dell’opale grezzo, mentre ben distinguibile è il materiale preveniente da Baldissero.</a:t>
            </a:r>
          </a:p>
          <a:p>
            <a:r>
              <a:rPr lang="it-IT" sz="2000" dirty="0" smtClean="0">
                <a:solidFill>
                  <a:srgbClr val="B2284B"/>
                </a:solidFill>
                <a:latin typeface="Arial" panose="020B0604020202020204" pitchFamily="34" charset="0"/>
                <a:cs typeface="Arial" panose="020B0604020202020204" pitchFamily="34" charset="0"/>
              </a:rPr>
              <a:t>Occorre pertanto massima attenzione nel ricostruire percorsi di provenienza di materie prime o di scambio/commercio, in ambito archeologico e storico.</a:t>
            </a:r>
            <a:endParaRPr lang="it-IT" sz="2000" dirty="0">
              <a:solidFill>
                <a:srgbClr val="B228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87014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006F3A-E7C7-4DF9-A5FA-D4ED08C60E77}"/>
              </a:ext>
            </a:extLst>
          </p:cNvPr>
          <p:cNvSpPr>
            <a:spLocks noGrp="1"/>
          </p:cNvSpPr>
          <p:nvPr>
            <p:ph type="ctrTitle"/>
          </p:nvPr>
        </p:nvSpPr>
        <p:spPr>
          <a:xfrm>
            <a:off x="0" y="1"/>
            <a:ext cx="12191999" cy="889686"/>
          </a:xfrm>
        </p:spPr>
        <p:txBody>
          <a:bodyPr>
            <a:normAutofit/>
          </a:bodyPr>
          <a:lstStyle/>
          <a:p>
            <a:pPr algn="ctr"/>
            <a:r>
              <a:rPr lang="it-IT" sz="3600" dirty="0">
                <a:solidFill>
                  <a:srgbClr val="B2284B"/>
                </a:solidFill>
                <a:latin typeface="Trebuchet MS" panose="020B0603020202020204" pitchFamily="34" charset="0"/>
                <a:cs typeface="Times New Roman" panose="02020603050405020304" pitchFamily="18" charset="0"/>
              </a:rPr>
              <a:t>CONCLUSIONI</a:t>
            </a:r>
          </a:p>
        </p:txBody>
      </p:sp>
      <p:sp>
        <p:nvSpPr>
          <p:cNvPr id="4" name="CasellaDiTesto 3">
            <a:extLst>
              <a:ext uri="{FF2B5EF4-FFF2-40B4-BE49-F238E27FC236}">
                <a16:creationId xmlns:a16="http://schemas.microsoft.com/office/drawing/2014/main" id="{C31192FD-2C1C-456E-A9A1-A0D63BE21272}"/>
              </a:ext>
            </a:extLst>
          </p:cNvPr>
          <p:cNvSpPr txBox="1"/>
          <p:nvPr/>
        </p:nvSpPr>
        <p:spPr>
          <a:xfrm flipH="1">
            <a:off x="368490" y="957537"/>
            <a:ext cx="11491414" cy="5632311"/>
          </a:xfrm>
          <a:prstGeom prst="rect">
            <a:avLst/>
          </a:prstGeom>
          <a:noFill/>
        </p:spPr>
        <p:txBody>
          <a:bodyPr wrap="square" rtlCol="0">
            <a:spAutoFit/>
          </a:bodyPr>
          <a:lstStyle/>
          <a:p>
            <a:pPr marL="342900" indent="-342900" algn="just">
              <a:buSzPct val="200000"/>
              <a:buFont typeface="Arial" panose="020B0604020202020204" pitchFamily="34" charset="0"/>
              <a:buChar char="•"/>
            </a:pPr>
            <a:r>
              <a:rPr lang="it-IT" sz="2000" dirty="0">
                <a:solidFill>
                  <a:srgbClr val="B2284B"/>
                </a:solidFill>
                <a:latin typeface="Arial" panose="020B0604020202020204" pitchFamily="34" charset="0"/>
                <a:cs typeface="Arial" panose="020B0604020202020204" pitchFamily="34" charset="0"/>
              </a:rPr>
              <a:t>Gli opali della zona di Caselette sono CT (</a:t>
            </a:r>
            <a:r>
              <a:rPr lang="it-IT" sz="2000" dirty="0" err="1">
                <a:solidFill>
                  <a:srgbClr val="B2284B"/>
                </a:solidFill>
                <a:latin typeface="Arial" panose="020B0604020202020204" pitchFamily="34" charset="0"/>
                <a:cs typeface="Arial" panose="020B0604020202020204" pitchFamily="34" charset="0"/>
              </a:rPr>
              <a:t>paracristallini</a:t>
            </a:r>
            <a:r>
              <a:rPr lang="it-IT" sz="2000" dirty="0">
                <a:solidFill>
                  <a:srgbClr val="B2284B"/>
                </a:solidFill>
                <a:latin typeface="Arial" panose="020B0604020202020204" pitchFamily="34" charset="0"/>
                <a:cs typeface="Arial" panose="020B0604020202020204" pitchFamily="34" charset="0"/>
              </a:rPr>
              <a:t>) con un contenuto in </a:t>
            </a:r>
            <a:r>
              <a:rPr lang="it-IT" sz="2000" dirty="0" err="1">
                <a:solidFill>
                  <a:srgbClr val="B2284B"/>
                </a:solidFill>
                <a:latin typeface="Arial" panose="020B0604020202020204" pitchFamily="34" charset="0"/>
                <a:cs typeface="Arial" panose="020B0604020202020204" pitchFamily="34" charset="0"/>
              </a:rPr>
              <a:t>tridimite</a:t>
            </a:r>
            <a:r>
              <a:rPr lang="it-IT" sz="2000" dirty="0">
                <a:solidFill>
                  <a:srgbClr val="B2284B"/>
                </a:solidFill>
                <a:latin typeface="Arial" panose="020B0604020202020204" pitchFamily="34" charset="0"/>
                <a:cs typeface="Arial" panose="020B0604020202020204" pitchFamily="34" charset="0"/>
              </a:rPr>
              <a:t> &gt; 90%, confermato anche dalle micro-tessiture osservate in microscopia elettronica a scansione.</a:t>
            </a:r>
          </a:p>
          <a:p>
            <a:pPr marL="342900" indent="-342900" algn="just">
              <a:buSzPct val="200000"/>
              <a:buFont typeface="Arial" panose="020B0604020202020204" pitchFamily="34" charset="0"/>
              <a:buChar char="•"/>
            </a:pPr>
            <a:endParaRPr lang="it-IT" sz="2000" dirty="0">
              <a:solidFill>
                <a:srgbClr val="B2284B"/>
              </a:solidFill>
              <a:latin typeface="Arial" panose="020B0604020202020204" pitchFamily="34" charset="0"/>
              <a:cs typeface="Arial" panose="020B0604020202020204" pitchFamily="34" charset="0"/>
            </a:endParaRPr>
          </a:p>
          <a:p>
            <a:pPr marL="342900" indent="-342900" algn="just">
              <a:buSzPct val="200000"/>
              <a:buFont typeface="Arial" panose="020B0604020202020204" pitchFamily="34" charset="0"/>
              <a:buChar char="•"/>
            </a:pPr>
            <a:r>
              <a:rPr lang="it-IT" sz="2000" dirty="0">
                <a:solidFill>
                  <a:srgbClr val="B2284B"/>
                </a:solidFill>
                <a:latin typeface="Arial" panose="020B0604020202020204" pitchFamily="34" charset="0"/>
                <a:cs typeface="Arial" panose="020B0604020202020204" pitchFamily="34" charset="0"/>
              </a:rPr>
              <a:t>Le inclusioni osservate sono </a:t>
            </a:r>
            <a:r>
              <a:rPr lang="it-IT" sz="2000" dirty="0" err="1">
                <a:solidFill>
                  <a:srgbClr val="B2284B"/>
                </a:solidFill>
                <a:latin typeface="Arial" panose="020B0604020202020204" pitchFamily="34" charset="0"/>
                <a:cs typeface="Arial" panose="020B0604020202020204" pitchFamily="34" charset="0"/>
              </a:rPr>
              <a:t>todorokite</a:t>
            </a:r>
            <a:r>
              <a:rPr lang="it-IT" sz="2000" dirty="0">
                <a:solidFill>
                  <a:srgbClr val="B2284B"/>
                </a:solidFill>
                <a:latin typeface="Arial" panose="020B0604020202020204" pitchFamily="34" charset="0"/>
                <a:cs typeface="Arial" panose="020B0604020202020204" pitchFamily="34" charset="0"/>
              </a:rPr>
              <a:t>, ematite, antigorite e minerali argillosi (presenti come impurezze) e determinano la concentrazione di elementi minori quali Ca, Mg, Mn, Al, </a:t>
            </a:r>
            <a:r>
              <a:rPr lang="it-IT" sz="2000" dirty="0" smtClean="0">
                <a:solidFill>
                  <a:srgbClr val="B2284B"/>
                </a:solidFill>
                <a:latin typeface="Arial" panose="020B0604020202020204" pitchFamily="34" charset="0"/>
                <a:cs typeface="Arial" panose="020B0604020202020204" pitchFamily="34" charset="0"/>
              </a:rPr>
              <a:t>Fe, (Ti), Cu, Ni. </a:t>
            </a:r>
            <a:endParaRPr lang="it-IT" sz="2000" dirty="0">
              <a:solidFill>
                <a:srgbClr val="B2284B"/>
              </a:solidFill>
              <a:latin typeface="Arial" panose="020B0604020202020204" pitchFamily="34" charset="0"/>
              <a:cs typeface="Arial" panose="020B0604020202020204" pitchFamily="34" charset="0"/>
            </a:endParaRPr>
          </a:p>
          <a:p>
            <a:pPr marL="342900" indent="-342900" algn="just">
              <a:buSzPct val="200000"/>
              <a:buFont typeface="Arial" panose="020B0604020202020204" pitchFamily="34" charset="0"/>
              <a:buChar char="•"/>
            </a:pPr>
            <a:endParaRPr lang="it-IT" sz="2000" dirty="0">
              <a:solidFill>
                <a:srgbClr val="B2284B"/>
              </a:solidFill>
              <a:latin typeface="Arial" panose="020B0604020202020204" pitchFamily="34" charset="0"/>
              <a:cs typeface="Arial" panose="020B0604020202020204" pitchFamily="34" charset="0"/>
            </a:endParaRPr>
          </a:p>
          <a:p>
            <a:pPr marL="342900" indent="-342900" algn="just">
              <a:buSzPct val="200000"/>
              <a:buFont typeface="Arial" panose="020B0604020202020204" pitchFamily="34" charset="0"/>
              <a:buChar char="•"/>
            </a:pPr>
            <a:r>
              <a:rPr lang="it-IT" sz="2000" dirty="0">
                <a:solidFill>
                  <a:srgbClr val="B2284B"/>
                </a:solidFill>
                <a:latin typeface="Arial" panose="020B0604020202020204" pitchFamily="34" charset="0"/>
                <a:cs typeface="Arial" panose="020B0604020202020204" pitchFamily="34" charset="0"/>
              </a:rPr>
              <a:t>La quantità modesta di Ba è tipica degli opali caratterizzati da incipiente cristallizzazione (varietà C e CT), peculiarità questa che li distingue </a:t>
            </a:r>
            <a:r>
              <a:rPr lang="it-IT" sz="2000" dirty="0" smtClean="0">
                <a:solidFill>
                  <a:srgbClr val="B2284B"/>
                </a:solidFill>
                <a:latin typeface="Arial" panose="020B0604020202020204" pitchFamily="34" charset="0"/>
                <a:cs typeface="Arial" panose="020B0604020202020204" pitchFamily="34" charset="0"/>
              </a:rPr>
              <a:t>dagli </a:t>
            </a:r>
            <a:r>
              <a:rPr lang="it-IT" sz="2000" dirty="0">
                <a:solidFill>
                  <a:srgbClr val="B2284B"/>
                </a:solidFill>
                <a:latin typeface="Arial" panose="020B0604020202020204" pitchFamily="34" charset="0"/>
                <a:cs typeface="Arial" panose="020B0604020202020204" pitchFamily="34" charset="0"/>
              </a:rPr>
              <a:t>opali sedimentari; come riportato in letteratura, anche questi opali sono poveri di REE, in particolare LREE. </a:t>
            </a:r>
            <a:endParaRPr lang="it-IT" sz="2000" dirty="0" smtClean="0">
              <a:solidFill>
                <a:srgbClr val="B2284B"/>
              </a:solidFill>
              <a:latin typeface="Arial" panose="020B0604020202020204" pitchFamily="34" charset="0"/>
              <a:cs typeface="Arial" panose="020B0604020202020204" pitchFamily="34" charset="0"/>
            </a:endParaRPr>
          </a:p>
          <a:p>
            <a:pPr marL="342900" indent="-342900" algn="just">
              <a:buSzPct val="200000"/>
              <a:buFont typeface="Arial" panose="020B0604020202020204" pitchFamily="34" charset="0"/>
              <a:buChar char="•"/>
            </a:pPr>
            <a:endParaRPr lang="it-IT" sz="2000" dirty="0">
              <a:solidFill>
                <a:srgbClr val="B2284B"/>
              </a:solidFill>
              <a:latin typeface="Arial" panose="020B0604020202020204" pitchFamily="34" charset="0"/>
              <a:cs typeface="Arial" panose="020B0604020202020204" pitchFamily="34" charset="0"/>
            </a:endParaRPr>
          </a:p>
          <a:p>
            <a:pPr marL="342900" indent="-342900" algn="just">
              <a:buSzPct val="200000"/>
              <a:buFont typeface="Arial" panose="020B0604020202020204" pitchFamily="34" charset="0"/>
              <a:buChar char="•"/>
            </a:pPr>
            <a:r>
              <a:rPr lang="it-IT" sz="2000" dirty="0" smtClean="0">
                <a:solidFill>
                  <a:srgbClr val="B2284B"/>
                </a:solidFill>
                <a:latin typeface="Arial" panose="020B0604020202020204" pitchFamily="34" charset="0"/>
                <a:cs typeface="Arial" panose="020B0604020202020204" pitchFamily="34" charset="0"/>
              </a:rPr>
              <a:t>I dati geochimici permettono </a:t>
            </a:r>
            <a:r>
              <a:rPr lang="it-IT" sz="2000" dirty="0">
                <a:solidFill>
                  <a:srgbClr val="B2284B"/>
                </a:solidFill>
                <a:latin typeface="Arial" panose="020B0604020202020204" pitchFamily="34" charset="0"/>
                <a:cs typeface="Arial" panose="020B0604020202020204" pitchFamily="34" charset="0"/>
              </a:rPr>
              <a:t>di distinguere gli opali di Caselette da quelli arealmente prossimi di Baldissero; non è però possibile distinguere il materiale </a:t>
            </a:r>
            <a:r>
              <a:rPr lang="it-IT" sz="2000" dirty="0" smtClean="0">
                <a:solidFill>
                  <a:srgbClr val="B2284B"/>
                </a:solidFill>
                <a:latin typeface="Arial" panose="020B0604020202020204" pitchFamily="34" charset="0"/>
                <a:cs typeface="Arial" panose="020B0604020202020204" pitchFamily="34" charset="0"/>
              </a:rPr>
              <a:t>di ciascuna cava e/o affioramento. Tale considerazione appare scontata, così come la sovrapposizione dei dati tra i reperti della villa romana ed il materiale delle cave, tuttavia tale evidenza risulta importante dal punto di vista metodologico. Negli studi di provenienza occorre fare attenzione alla qualità ed alla rappresentatività della campionatura geologica (materie prime).</a:t>
            </a:r>
            <a:endParaRPr lang="it-IT" sz="2000" dirty="0">
              <a:solidFill>
                <a:srgbClr val="B2284B"/>
              </a:solidFill>
              <a:latin typeface="Arial" panose="020B0604020202020204" pitchFamily="34" charset="0"/>
              <a:cs typeface="Arial" panose="020B0604020202020204" pitchFamily="34" charset="0"/>
            </a:endParaRPr>
          </a:p>
          <a:p>
            <a:pPr marL="342900" indent="-342900" algn="just">
              <a:buSzPct val="200000"/>
              <a:buFont typeface="Arial" panose="020B0604020202020204" pitchFamily="34" charset="0"/>
              <a:buChar char="•"/>
            </a:pPr>
            <a:endParaRPr lang="it-IT" sz="2000" dirty="0">
              <a:solidFill>
                <a:srgbClr val="B228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7910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a:extLst>
              <a:ext uri="{FF2B5EF4-FFF2-40B4-BE49-F238E27FC236}">
                <a16:creationId xmlns:a16="http://schemas.microsoft.com/office/drawing/2014/main" id="{EB6AE314-39E0-49EB-89C3-B561C9B88FB7}"/>
              </a:ext>
            </a:extLst>
          </p:cNvPr>
          <p:cNvSpPr>
            <a:spLocks noChangeAspect="1" noChangeArrowheads="1"/>
          </p:cNvSpPr>
          <p:nvPr/>
        </p:nvSpPr>
        <p:spPr bwMode="auto">
          <a:xfrm>
            <a:off x="3887957" y="4321808"/>
            <a:ext cx="2800350" cy="5048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grpSp>
        <p:nvGrpSpPr>
          <p:cNvPr id="3" name="Gruppo 2"/>
          <p:cNvGrpSpPr/>
          <p:nvPr/>
        </p:nvGrpSpPr>
        <p:grpSpPr>
          <a:xfrm>
            <a:off x="238989" y="203072"/>
            <a:ext cx="5918736" cy="1469840"/>
            <a:chOff x="328198" y="314585"/>
            <a:chExt cx="5918736" cy="1469840"/>
          </a:xfrm>
        </p:grpSpPr>
        <p:pic>
          <p:nvPicPr>
            <p:cNvPr id="11" name="Immagine 10">
              <a:extLst>
                <a:ext uri="{FF2B5EF4-FFF2-40B4-BE49-F238E27FC236}">
                  <a16:creationId xmlns:a16="http://schemas.microsoft.com/office/drawing/2014/main" id="{3386B6C4-BC78-404F-9225-F16683C86B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0410" b="55387"/>
            <a:stretch/>
          </p:blipFill>
          <p:spPr>
            <a:xfrm>
              <a:off x="367270" y="314585"/>
              <a:ext cx="1030606" cy="1030739"/>
            </a:xfrm>
            <a:prstGeom prst="rect">
              <a:avLst/>
            </a:prstGeom>
          </p:spPr>
        </p:pic>
        <p:sp>
          <p:nvSpPr>
            <p:cNvPr id="2" name="CasellaDiTesto 1"/>
            <p:cNvSpPr txBox="1"/>
            <p:nvPr/>
          </p:nvSpPr>
          <p:spPr>
            <a:xfrm>
              <a:off x="328198" y="830318"/>
              <a:ext cx="5918736" cy="954107"/>
            </a:xfrm>
            <a:prstGeom prst="rect">
              <a:avLst/>
            </a:prstGeom>
            <a:noFill/>
          </p:spPr>
          <p:txBody>
            <a:bodyPr wrap="none" rtlCol="0">
              <a:spAutoFit/>
            </a:bodyPr>
            <a:lstStyle/>
            <a:p>
              <a:pPr algn="ctr"/>
              <a:r>
                <a:rPr lang="it-IT" sz="2800" dirty="0">
                  <a:solidFill>
                    <a:srgbClr val="B2284B"/>
                  </a:solidFill>
                  <a:latin typeface="Trebuchet MS" panose="020B0603020202020204" pitchFamily="34" charset="0"/>
                </a:rPr>
                <a:t>DSTA – Dipartimento di </a:t>
              </a:r>
            </a:p>
            <a:p>
              <a:pPr algn="ctr"/>
              <a:r>
                <a:rPr lang="it-IT" sz="2800" dirty="0">
                  <a:solidFill>
                    <a:srgbClr val="B2284B"/>
                  </a:solidFill>
                  <a:latin typeface="Trebuchet MS" panose="020B0603020202020204" pitchFamily="34" charset="0"/>
                </a:rPr>
                <a:t>Scienze della Terra e dell’Ambiente</a:t>
              </a:r>
            </a:p>
          </p:txBody>
        </p:sp>
      </p:grpSp>
      <p:sp>
        <p:nvSpPr>
          <p:cNvPr id="8" name="Segnaposto contenuto 7"/>
          <p:cNvSpPr>
            <a:spLocks noGrp="1"/>
          </p:cNvSpPr>
          <p:nvPr>
            <p:ph idx="4294967295"/>
          </p:nvPr>
        </p:nvSpPr>
        <p:spPr>
          <a:xfrm>
            <a:off x="346508" y="1960379"/>
            <a:ext cx="11694695" cy="3708901"/>
          </a:xfrm>
        </p:spPr>
        <p:txBody>
          <a:bodyPr>
            <a:normAutofit/>
          </a:bodyPr>
          <a:lstStyle/>
          <a:p>
            <a:pPr>
              <a:buClr>
                <a:srgbClr val="B2284B"/>
              </a:buClr>
              <a:buSzPct val="150000"/>
            </a:pPr>
            <a:r>
              <a:rPr lang="it-IT" sz="2000" dirty="0" smtClean="0">
                <a:solidFill>
                  <a:srgbClr val="B2284B"/>
                </a:solidFill>
              </a:rPr>
              <a:t>Il progetto di ricerca che abbiamo sviluppato negli ultimi anni riguarda lo studio e la valorizzazione dei minerali qualità-gemma italiani, poco studiati e soprattutto, fino a pochi anni fa, poco conosciuti.</a:t>
            </a:r>
          </a:p>
          <a:p>
            <a:pPr>
              <a:buClr>
                <a:srgbClr val="B2284B"/>
              </a:buClr>
              <a:buSzPct val="150000"/>
            </a:pPr>
            <a:r>
              <a:rPr lang="it-IT" sz="2000" dirty="0" smtClean="0">
                <a:solidFill>
                  <a:srgbClr val="B2284B"/>
                </a:solidFill>
              </a:rPr>
              <a:t>In realtà in Italia abbiamo  anche un patrimonio mineralogico con un elevato potenziale gemmologico che  merita di essere caratterizzato e valorizzato.</a:t>
            </a:r>
          </a:p>
          <a:p>
            <a:pPr>
              <a:buClr>
                <a:srgbClr val="B2284B"/>
              </a:buClr>
              <a:buSzPct val="150000"/>
            </a:pPr>
            <a:r>
              <a:rPr lang="it-IT" sz="2000" dirty="0" smtClean="0">
                <a:solidFill>
                  <a:srgbClr val="B2284B"/>
                </a:solidFill>
              </a:rPr>
              <a:t>Spesso  infatti le gemme italiane presentano proprietà estetiche molto simili a quelle provenienti da giacimenti di altri Paesi, più rinomati. </a:t>
            </a:r>
          </a:p>
          <a:p>
            <a:pPr>
              <a:buClr>
                <a:srgbClr val="B2284B"/>
              </a:buClr>
              <a:buSzPct val="150000"/>
            </a:pPr>
            <a:r>
              <a:rPr lang="it-IT" sz="2000" dirty="0" smtClean="0">
                <a:solidFill>
                  <a:srgbClr val="B2284B"/>
                </a:solidFill>
              </a:rPr>
              <a:t>Alcuni minerali qualità-gemma si trovano solo in Italia, per esempio  il “violano” di </a:t>
            </a:r>
            <a:r>
              <a:rPr lang="it-IT" sz="2000" dirty="0" err="1" smtClean="0">
                <a:solidFill>
                  <a:srgbClr val="B2284B"/>
                </a:solidFill>
              </a:rPr>
              <a:t>Praborna</a:t>
            </a:r>
            <a:r>
              <a:rPr lang="it-IT" sz="2000" dirty="0" smtClean="0">
                <a:solidFill>
                  <a:srgbClr val="B2284B"/>
                </a:solidFill>
              </a:rPr>
              <a:t> (AO) e il diopside blu della Val </a:t>
            </a:r>
            <a:r>
              <a:rPr lang="it-IT" sz="2000" dirty="0" err="1" smtClean="0">
                <a:solidFill>
                  <a:srgbClr val="B2284B"/>
                </a:solidFill>
              </a:rPr>
              <a:t>Sissone</a:t>
            </a:r>
            <a:r>
              <a:rPr lang="it-IT" sz="2000" dirty="0" smtClean="0">
                <a:solidFill>
                  <a:srgbClr val="B2284B"/>
                </a:solidFill>
              </a:rPr>
              <a:t> (SO); altri molto rari, sono presenti anche nel nostro Paese, per esempio la prehnite dell’Appennino Emiliano (RE e MO) e la </a:t>
            </a:r>
            <a:r>
              <a:rPr lang="it-IT" sz="2000" dirty="0" err="1" smtClean="0">
                <a:solidFill>
                  <a:srgbClr val="B2284B"/>
                </a:solidFill>
              </a:rPr>
              <a:t>datolite</a:t>
            </a:r>
            <a:r>
              <a:rPr lang="it-IT" sz="2000" dirty="0" smtClean="0">
                <a:solidFill>
                  <a:srgbClr val="B2284B"/>
                </a:solidFill>
              </a:rPr>
              <a:t> di </a:t>
            </a:r>
            <a:r>
              <a:rPr lang="it-IT" sz="2000" dirty="0" err="1" smtClean="0">
                <a:solidFill>
                  <a:srgbClr val="B2284B"/>
                </a:solidFill>
              </a:rPr>
              <a:t>Campotrera</a:t>
            </a:r>
            <a:r>
              <a:rPr lang="it-IT" sz="2000" dirty="0" smtClean="0">
                <a:solidFill>
                  <a:srgbClr val="B2284B"/>
                </a:solidFill>
              </a:rPr>
              <a:t> (RE).</a:t>
            </a:r>
          </a:p>
          <a:p>
            <a:pPr>
              <a:buClr>
                <a:srgbClr val="B2284B"/>
              </a:buClr>
              <a:buSzPct val="150000"/>
            </a:pPr>
            <a:r>
              <a:rPr lang="it-IT" sz="2000" dirty="0" smtClean="0">
                <a:solidFill>
                  <a:srgbClr val="B2284B"/>
                </a:solidFill>
              </a:rPr>
              <a:t>Scegliere una gemma italiana nella progettazione di un gioiello significa preferire un minerale naturale “nuovo” e “più originale” rispetto ai tradizionali corindoni, berilli, topazi provenienti da località lontane….. </a:t>
            </a:r>
            <a:endParaRPr lang="it-IT" sz="2000" dirty="0">
              <a:solidFill>
                <a:srgbClr val="B2284B"/>
              </a:solidFill>
            </a:endParaRPr>
          </a:p>
        </p:txBody>
      </p:sp>
    </p:spTree>
    <p:extLst>
      <p:ext uri="{BB962C8B-B14F-4D97-AF65-F5344CB8AC3E}">
        <p14:creationId xmlns:p14="http://schemas.microsoft.com/office/powerpoint/2010/main" val="1283296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A9BE018D-C290-4ACB-95F7-144464CF3B82}"/>
              </a:ext>
            </a:extLst>
          </p:cNvPr>
          <p:cNvSpPr>
            <a:spLocks noGrp="1"/>
          </p:cNvSpPr>
          <p:nvPr>
            <p:ph idx="1"/>
          </p:nvPr>
        </p:nvSpPr>
        <p:spPr>
          <a:xfrm>
            <a:off x="1556951" y="5316482"/>
            <a:ext cx="10527957" cy="973108"/>
          </a:xfrm>
        </p:spPr>
        <p:txBody>
          <a:bodyPr>
            <a:normAutofit/>
          </a:bodyPr>
          <a:lstStyle/>
          <a:p>
            <a:pPr marL="0" indent="0" algn="ctr">
              <a:buNone/>
            </a:pPr>
            <a:r>
              <a:rPr lang="it-IT" sz="5400" dirty="0">
                <a:solidFill>
                  <a:srgbClr val="B2284B"/>
                </a:solidFill>
                <a:latin typeface="Trebuchet MS" panose="020B0603020202020204" pitchFamily="34" charset="0"/>
                <a:cs typeface="Times New Roman" panose="02020603050405020304" pitchFamily="18" charset="0"/>
              </a:rPr>
              <a:t>GRAZIE PER L’ATTENZIONE</a:t>
            </a:r>
          </a:p>
        </p:txBody>
      </p:sp>
      <p:pic>
        <p:nvPicPr>
          <p:cNvPr id="2" name="Immagin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68940" y="428772"/>
            <a:ext cx="7753535" cy="4527688"/>
          </a:xfrm>
          <a:prstGeom prst="rect">
            <a:avLst/>
          </a:prstGeom>
        </p:spPr>
      </p:pic>
    </p:spTree>
    <p:extLst>
      <p:ext uri="{BB962C8B-B14F-4D97-AF65-F5344CB8AC3E}">
        <p14:creationId xmlns:p14="http://schemas.microsoft.com/office/powerpoint/2010/main" val="27272664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760" y="182245"/>
            <a:ext cx="11511814" cy="1325563"/>
          </a:xfrm>
        </p:spPr>
        <p:txBody>
          <a:bodyPr>
            <a:normAutofit/>
          </a:bodyPr>
          <a:lstStyle/>
          <a:p>
            <a:pPr algn="ctr"/>
            <a:r>
              <a:rPr lang="it-IT" sz="3600" dirty="0" smtClean="0">
                <a:solidFill>
                  <a:srgbClr val="B2284B"/>
                </a:solidFill>
                <a:latin typeface="Trebuchet MS" panose="020B0603020202020204" pitchFamily="34" charset="0"/>
              </a:rPr>
              <a:t>IL PROGETTO DI RICERCA: </a:t>
            </a:r>
            <a:br>
              <a:rPr lang="it-IT" sz="3600" dirty="0" smtClean="0">
                <a:solidFill>
                  <a:srgbClr val="B2284B"/>
                </a:solidFill>
                <a:latin typeface="Trebuchet MS" panose="020B0603020202020204" pitchFamily="34" charset="0"/>
              </a:rPr>
            </a:br>
            <a:r>
              <a:rPr lang="it-IT" sz="3600" dirty="0" smtClean="0">
                <a:solidFill>
                  <a:srgbClr val="B2284B"/>
                </a:solidFill>
                <a:latin typeface="Trebuchet MS" panose="020B0603020202020204" pitchFamily="34" charset="0"/>
              </a:rPr>
              <a:t>i minerali qualità gemma in contesti italiani</a:t>
            </a:r>
            <a:endParaRPr lang="it-IT" sz="3600" dirty="0">
              <a:solidFill>
                <a:srgbClr val="B2284B"/>
              </a:solidFill>
              <a:latin typeface="Trebuchet MS" panose="020B0603020202020204" pitchFamily="34" charset="0"/>
            </a:endParaRPr>
          </a:p>
        </p:txBody>
      </p:sp>
      <p:pic>
        <p:nvPicPr>
          <p:cNvPr id="26626" name="Picture 2"/>
          <p:cNvPicPr preferRelativeResize="0">
            <a:picLocks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bwMode="auto">
          <a:xfrm>
            <a:off x="146943" y="2152136"/>
            <a:ext cx="2700000" cy="3420000"/>
          </a:xfrm>
          <a:prstGeom prst="rect">
            <a:avLst/>
          </a:prstGeom>
          <a:noFill/>
          <a:ln w="9525">
            <a:noFill/>
            <a:miter lim="800000"/>
            <a:headEnd/>
            <a:tailEnd/>
          </a:ln>
          <a:effectLst/>
        </p:spPr>
      </p:pic>
      <p:sp>
        <p:nvSpPr>
          <p:cNvPr id="6" name="CasellaDiTesto 5"/>
          <p:cNvSpPr txBox="1"/>
          <p:nvPr/>
        </p:nvSpPr>
        <p:spPr>
          <a:xfrm>
            <a:off x="161558" y="2163734"/>
            <a:ext cx="2349662" cy="369332"/>
          </a:xfrm>
          <a:prstGeom prst="rect">
            <a:avLst/>
          </a:prstGeom>
          <a:noFill/>
        </p:spPr>
        <p:txBody>
          <a:bodyPr wrap="square" rtlCol="0">
            <a:spAutoFit/>
          </a:bodyPr>
          <a:lstStyle/>
          <a:p>
            <a:r>
              <a:rPr lang="it-IT" b="1" dirty="0" smtClean="0">
                <a:solidFill>
                  <a:srgbClr val="B2284B"/>
                </a:solidFill>
                <a:latin typeface="Arial" panose="020B0604020202020204" pitchFamily="34" charset="0"/>
                <a:cs typeface="Arial" panose="020B0604020202020204" pitchFamily="34" charset="0"/>
              </a:rPr>
              <a:t>Ambra </a:t>
            </a:r>
            <a:r>
              <a:rPr lang="it-IT" b="1" dirty="0" err="1" smtClean="0">
                <a:solidFill>
                  <a:srgbClr val="B2284B"/>
                </a:solidFill>
                <a:latin typeface="Arial" panose="020B0604020202020204" pitchFamily="34" charset="0"/>
                <a:cs typeface="Arial" panose="020B0604020202020204" pitchFamily="34" charset="0"/>
              </a:rPr>
              <a:t>Simeto</a:t>
            </a:r>
            <a:r>
              <a:rPr lang="it-IT" b="1" dirty="0" smtClean="0">
                <a:solidFill>
                  <a:srgbClr val="B2284B"/>
                </a:solidFill>
                <a:latin typeface="Arial" panose="020B0604020202020204" pitchFamily="34" charset="0"/>
                <a:cs typeface="Arial" panose="020B0604020202020204" pitchFamily="34" charset="0"/>
              </a:rPr>
              <a:t> (CT)</a:t>
            </a:r>
            <a:endParaRPr lang="it-IT" b="1" dirty="0">
              <a:solidFill>
                <a:srgbClr val="B2284B"/>
              </a:solidFill>
              <a:latin typeface="Arial" panose="020B0604020202020204" pitchFamily="34" charset="0"/>
              <a:cs typeface="Arial" panose="020B0604020202020204" pitchFamily="34" charset="0"/>
            </a:endParaRPr>
          </a:p>
        </p:txBody>
      </p:sp>
      <p:pic>
        <p:nvPicPr>
          <p:cNvPr id="8" name="Picture 4" descr="brembana in vendita - Minerali, fossili e conchiglie | eBay"/>
          <p:cNvPicPr>
            <a:picLocks noChangeAspect="1" noChangeArrowheads="1"/>
          </p:cNvPicPr>
          <p:nvPr/>
        </p:nvPicPr>
        <p:blipFill rotWithShape="1">
          <a:blip r:embed="rId4">
            <a:lum contrast="20000"/>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719" t="1218" r="3562" b="7999"/>
          <a:stretch/>
        </p:blipFill>
        <p:spPr bwMode="auto">
          <a:xfrm>
            <a:off x="2898032" y="1860964"/>
            <a:ext cx="3063240" cy="207291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2935706" y="1874610"/>
            <a:ext cx="3015916" cy="369332"/>
          </a:xfrm>
          <a:prstGeom prst="rect">
            <a:avLst/>
          </a:prstGeom>
          <a:noFill/>
        </p:spPr>
        <p:txBody>
          <a:bodyPr wrap="square" rtlCol="0">
            <a:spAutoFit/>
          </a:bodyPr>
          <a:lstStyle/>
          <a:p>
            <a:r>
              <a:rPr lang="it-IT" b="1" dirty="0" smtClean="0">
                <a:solidFill>
                  <a:srgbClr val="B2284B"/>
                </a:solidFill>
                <a:latin typeface="Arial" panose="020B0604020202020204" pitchFamily="34" charset="0"/>
                <a:cs typeface="Arial" panose="020B0604020202020204" pitchFamily="34" charset="0"/>
              </a:rPr>
              <a:t>Fluorite </a:t>
            </a:r>
            <a:r>
              <a:rPr lang="it-IT" b="1" dirty="0" err="1" smtClean="0">
                <a:solidFill>
                  <a:srgbClr val="B2284B"/>
                </a:solidFill>
                <a:latin typeface="Arial" panose="020B0604020202020204" pitchFamily="34" charset="0"/>
                <a:cs typeface="Arial" panose="020B0604020202020204" pitchFamily="34" charset="0"/>
              </a:rPr>
              <a:t>Camissone</a:t>
            </a:r>
            <a:r>
              <a:rPr lang="it-IT" b="1" dirty="0" smtClean="0">
                <a:solidFill>
                  <a:srgbClr val="B2284B"/>
                </a:solidFill>
                <a:latin typeface="Arial" panose="020B0604020202020204" pitchFamily="34" charset="0"/>
                <a:cs typeface="Arial" panose="020B0604020202020204" pitchFamily="34" charset="0"/>
              </a:rPr>
              <a:t> (</a:t>
            </a:r>
            <a:r>
              <a:rPr lang="it-IT" b="1" dirty="0" err="1" smtClean="0">
                <a:solidFill>
                  <a:srgbClr val="B2284B"/>
                </a:solidFill>
                <a:latin typeface="Arial" panose="020B0604020202020204" pitchFamily="34" charset="0"/>
                <a:cs typeface="Arial" panose="020B0604020202020204" pitchFamily="34" charset="0"/>
              </a:rPr>
              <a:t>Bg</a:t>
            </a:r>
            <a:r>
              <a:rPr lang="it-IT" b="1" dirty="0" smtClean="0">
                <a:solidFill>
                  <a:srgbClr val="B2284B"/>
                </a:solidFill>
                <a:latin typeface="Arial" panose="020B0604020202020204" pitchFamily="34" charset="0"/>
                <a:cs typeface="Arial" panose="020B0604020202020204" pitchFamily="34" charset="0"/>
              </a:rPr>
              <a:t>)</a:t>
            </a:r>
            <a:endParaRPr lang="it-IT" b="1" dirty="0">
              <a:solidFill>
                <a:srgbClr val="B2284B"/>
              </a:solidFill>
              <a:latin typeface="Arial" panose="020B0604020202020204" pitchFamily="34" charset="0"/>
              <a:cs typeface="Arial" panose="020B0604020202020204" pitchFamily="34" charset="0"/>
            </a:endParaRPr>
          </a:p>
        </p:txBody>
      </p:sp>
      <p:pic>
        <p:nvPicPr>
          <p:cNvPr id="11" name="Picture 2" descr="Risultato immagine per berilli acquamarina"/>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02312" y="2041690"/>
            <a:ext cx="3126700" cy="2085597"/>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p:cNvSpPr txBox="1"/>
          <p:nvPr/>
        </p:nvSpPr>
        <p:spPr>
          <a:xfrm>
            <a:off x="6015789" y="1778359"/>
            <a:ext cx="3099335" cy="646331"/>
          </a:xfrm>
          <a:prstGeom prst="rect">
            <a:avLst/>
          </a:prstGeom>
          <a:solidFill>
            <a:schemeClr val="bg1">
              <a:lumMod val="85000"/>
            </a:schemeClr>
          </a:solidFill>
        </p:spPr>
        <p:txBody>
          <a:bodyPr wrap="square" rtlCol="0">
            <a:spAutoFit/>
          </a:bodyPr>
          <a:lstStyle/>
          <a:p>
            <a:r>
              <a:rPr lang="it-IT" b="1" dirty="0" smtClean="0">
                <a:solidFill>
                  <a:srgbClr val="B2284B"/>
                </a:solidFill>
                <a:latin typeface="Arial" panose="020B0604020202020204" pitchFamily="34" charset="0"/>
                <a:cs typeface="Arial" panose="020B0604020202020204" pitchFamily="34" charset="0"/>
              </a:rPr>
              <a:t>Acquamarina </a:t>
            </a:r>
          </a:p>
          <a:p>
            <a:r>
              <a:rPr lang="it-IT" b="1" dirty="0" smtClean="0">
                <a:solidFill>
                  <a:srgbClr val="B2284B"/>
                </a:solidFill>
                <a:latin typeface="Arial" panose="020B0604020202020204" pitchFamily="34" charset="0"/>
                <a:cs typeface="Arial" panose="020B0604020202020204" pitchFamily="34" charset="0"/>
              </a:rPr>
              <a:t>Val </a:t>
            </a:r>
            <a:r>
              <a:rPr lang="it-IT" b="1" dirty="0" err="1" smtClean="0">
                <a:solidFill>
                  <a:srgbClr val="B2284B"/>
                </a:solidFill>
                <a:latin typeface="Arial" panose="020B0604020202020204" pitchFamily="34" charset="0"/>
                <a:cs typeface="Arial" panose="020B0604020202020204" pitchFamily="34" charset="0"/>
              </a:rPr>
              <a:t>Bregaglia</a:t>
            </a:r>
            <a:r>
              <a:rPr lang="it-IT" b="1" dirty="0" smtClean="0">
                <a:solidFill>
                  <a:srgbClr val="B2284B"/>
                </a:solidFill>
                <a:latin typeface="Arial" panose="020B0604020202020204" pitchFamily="34" charset="0"/>
                <a:cs typeface="Arial" panose="020B0604020202020204" pitchFamily="34" charset="0"/>
              </a:rPr>
              <a:t> (SO)</a:t>
            </a:r>
            <a:endParaRPr lang="it-IT" b="1" dirty="0">
              <a:solidFill>
                <a:srgbClr val="B2284B"/>
              </a:solidFill>
              <a:latin typeface="Arial" panose="020B0604020202020204" pitchFamily="34" charset="0"/>
              <a:cs typeface="Arial" panose="020B0604020202020204" pitchFamily="34" charset="0"/>
            </a:endParaRPr>
          </a:p>
        </p:txBody>
      </p:sp>
      <p:pic>
        <p:nvPicPr>
          <p:cNvPr id="13" name="Immagine 12" descr="C:\Users\MONTAN~1\AppData\Local\Temp\Fig.3 1B.JPG"/>
          <p:cNvPicPr/>
          <p:nvPr/>
        </p:nvPicPr>
        <p:blipFill rotWithShape="1">
          <a:blip r:embed="rId8" cstate="print">
            <a:lum bright="10000"/>
            <a:extLst>
              <a:ext uri="{BEBA8EAE-BF5A-486C-A8C5-ECC9F3942E4B}">
                <a14:imgProps xmlns:a14="http://schemas.microsoft.com/office/drawing/2010/main">
                  <a14:imgLayer r:embed="rId9">
                    <a14:imgEffect>
                      <a14:sharpenSoften amount="50000"/>
                    </a14:imgEffect>
                  </a14:imgLayer>
                </a14:imgProps>
              </a:ext>
            </a:extLst>
          </a:blip>
          <a:srcRect l="9063" t="20334" r="8152" b="17968"/>
          <a:stretch/>
        </p:blipFill>
        <p:spPr bwMode="auto">
          <a:xfrm>
            <a:off x="2954860" y="4254695"/>
            <a:ext cx="2829923" cy="1847722"/>
          </a:xfrm>
          <a:prstGeom prst="rect">
            <a:avLst/>
          </a:prstGeom>
          <a:solidFill>
            <a:schemeClr val="tx2">
              <a:lumMod val="20000"/>
              <a:lumOff val="80000"/>
            </a:schemeClr>
          </a:solidFill>
          <a:ln w="9525">
            <a:noFill/>
            <a:miter lim="800000"/>
            <a:headEnd/>
            <a:tailEnd/>
          </a:ln>
        </p:spPr>
      </p:pic>
      <p:sp>
        <p:nvSpPr>
          <p:cNvPr id="14" name="CasellaDiTesto 13"/>
          <p:cNvSpPr txBox="1"/>
          <p:nvPr/>
        </p:nvSpPr>
        <p:spPr>
          <a:xfrm>
            <a:off x="3070459" y="4298838"/>
            <a:ext cx="2597969" cy="369332"/>
          </a:xfrm>
          <a:prstGeom prst="rect">
            <a:avLst/>
          </a:prstGeom>
          <a:noFill/>
        </p:spPr>
        <p:txBody>
          <a:bodyPr wrap="square" rtlCol="0">
            <a:spAutoFit/>
          </a:bodyPr>
          <a:lstStyle/>
          <a:p>
            <a:r>
              <a:rPr lang="it-IT" b="1" dirty="0" smtClean="0">
                <a:solidFill>
                  <a:srgbClr val="B2284B"/>
                </a:solidFill>
                <a:latin typeface="Arial" panose="020B0604020202020204" pitchFamily="34" charset="0"/>
                <a:cs typeface="Arial" panose="020B0604020202020204" pitchFamily="34" charset="0"/>
              </a:rPr>
              <a:t>Giada Monviso (TO)</a:t>
            </a:r>
            <a:endParaRPr lang="it-IT" b="1" dirty="0">
              <a:solidFill>
                <a:srgbClr val="B2284B"/>
              </a:solidFill>
              <a:latin typeface="Arial" panose="020B0604020202020204" pitchFamily="34" charset="0"/>
              <a:cs typeface="Arial" panose="020B0604020202020204" pitchFamily="34" charset="0"/>
            </a:endParaRPr>
          </a:p>
        </p:txBody>
      </p:sp>
      <p:pic>
        <p:nvPicPr>
          <p:cNvPr id="15" name="Immagine 14"/>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3033" t="4264"/>
          <a:stretch>
            <a:fillRect/>
          </a:stretch>
        </p:blipFill>
        <p:spPr bwMode="auto">
          <a:xfrm>
            <a:off x="6571427" y="4360116"/>
            <a:ext cx="5426532" cy="1989117"/>
          </a:xfrm>
          <a:prstGeom prst="rect">
            <a:avLst/>
          </a:prstGeom>
          <a:noFill/>
          <a:ln>
            <a:noFill/>
          </a:ln>
        </p:spPr>
      </p:pic>
      <p:sp>
        <p:nvSpPr>
          <p:cNvPr id="16" name="CasellaDiTesto 15"/>
          <p:cNvSpPr txBox="1"/>
          <p:nvPr/>
        </p:nvSpPr>
        <p:spPr>
          <a:xfrm>
            <a:off x="6558298" y="4302248"/>
            <a:ext cx="5518199" cy="369332"/>
          </a:xfrm>
          <a:prstGeom prst="rect">
            <a:avLst/>
          </a:prstGeom>
          <a:solidFill>
            <a:schemeClr val="bg1"/>
          </a:solidFill>
        </p:spPr>
        <p:txBody>
          <a:bodyPr wrap="square" rtlCol="0">
            <a:spAutoFit/>
          </a:bodyPr>
          <a:lstStyle/>
          <a:p>
            <a:r>
              <a:rPr lang="it-IT" b="1" dirty="0" smtClean="0">
                <a:solidFill>
                  <a:srgbClr val="B2284B"/>
                </a:solidFill>
                <a:latin typeface="Arial" panose="020B0604020202020204" pitchFamily="34" charset="0"/>
                <a:cs typeface="Arial" panose="020B0604020202020204" pitchFamily="34" charset="0"/>
              </a:rPr>
              <a:t>Gioiello creato con violano di </a:t>
            </a:r>
            <a:r>
              <a:rPr lang="it-IT" b="1" dirty="0" err="1" smtClean="0">
                <a:solidFill>
                  <a:srgbClr val="B2284B"/>
                </a:solidFill>
                <a:latin typeface="Arial" panose="020B0604020202020204" pitchFamily="34" charset="0"/>
                <a:cs typeface="Arial" panose="020B0604020202020204" pitchFamily="34" charset="0"/>
              </a:rPr>
              <a:t>Praborna</a:t>
            </a:r>
            <a:r>
              <a:rPr lang="it-IT" b="1" dirty="0" smtClean="0">
                <a:solidFill>
                  <a:srgbClr val="B2284B"/>
                </a:solidFill>
                <a:latin typeface="Arial" panose="020B0604020202020204" pitchFamily="34" charset="0"/>
                <a:cs typeface="Arial" panose="020B0604020202020204" pitchFamily="34" charset="0"/>
              </a:rPr>
              <a:t> (AO</a:t>
            </a:r>
            <a:r>
              <a:rPr lang="it-IT" dirty="0" smtClean="0">
                <a:solidFill>
                  <a:srgbClr val="B2284B"/>
                </a:solidFill>
                <a:latin typeface="Arial" panose="020B0604020202020204" pitchFamily="34" charset="0"/>
                <a:cs typeface="Arial" panose="020B0604020202020204" pitchFamily="34" charset="0"/>
              </a:rPr>
              <a:t>)</a:t>
            </a:r>
            <a:endParaRPr lang="it-IT" dirty="0">
              <a:solidFill>
                <a:srgbClr val="B2284B"/>
              </a:solidFill>
              <a:latin typeface="Arial" panose="020B0604020202020204" pitchFamily="34" charset="0"/>
              <a:cs typeface="Arial" panose="020B0604020202020204" pitchFamily="34" charset="0"/>
            </a:endParaRPr>
          </a:p>
        </p:txBody>
      </p:sp>
      <p:sp>
        <p:nvSpPr>
          <p:cNvPr id="18" name="CasellaDiTesto 17"/>
          <p:cNvSpPr txBox="1"/>
          <p:nvPr/>
        </p:nvSpPr>
        <p:spPr>
          <a:xfrm>
            <a:off x="9749052" y="6121787"/>
            <a:ext cx="2314938" cy="369332"/>
          </a:xfrm>
          <a:prstGeom prst="rect">
            <a:avLst/>
          </a:prstGeom>
          <a:solidFill>
            <a:schemeClr val="bg1"/>
          </a:solidFill>
        </p:spPr>
        <p:txBody>
          <a:bodyPr wrap="square" rtlCol="0">
            <a:spAutoFit/>
          </a:bodyPr>
          <a:lstStyle/>
          <a:p>
            <a:r>
              <a:rPr lang="it-IT" b="1" dirty="0" smtClean="0">
                <a:solidFill>
                  <a:srgbClr val="B2284B"/>
                </a:solidFill>
                <a:latin typeface="Arial" panose="020B0604020202020204" pitchFamily="34" charset="0"/>
                <a:cs typeface="Arial" panose="020B0604020202020204" pitchFamily="34" charset="0"/>
              </a:rPr>
              <a:t>Quarzo con violano</a:t>
            </a:r>
            <a:endParaRPr lang="it-IT" b="1" dirty="0">
              <a:solidFill>
                <a:srgbClr val="B2284B"/>
              </a:solidFill>
              <a:latin typeface="Arial" panose="020B0604020202020204" pitchFamily="34" charset="0"/>
              <a:cs typeface="Arial" panose="020B0604020202020204" pitchFamily="34" charset="0"/>
            </a:endParaRPr>
          </a:p>
        </p:txBody>
      </p:sp>
      <p:pic>
        <p:nvPicPr>
          <p:cNvPr id="19" name="Picture 2" descr="Risultato immagine per nefrite italiana"/>
          <p:cNvPicPr>
            <a:picLocks noChangeAspect="1" noChangeArrowheads="1"/>
          </p:cNvPicPr>
          <p:nvPr/>
        </p:nvPicPr>
        <p:blipFill rotWithShape="1">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t="9220" b="5846"/>
          <a:stretch/>
        </p:blipFill>
        <p:spPr bwMode="auto">
          <a:xfrm>
            <a:off x="9243870" y="1779942"/>
            <a:ext cx="2810142" cy="2435924"/>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p:cNvSpPr txBox="1"/>
          <p:nvPr/>
        </p:nvSpPr>
        <p:spPr>
          <a:xfrm>
            <a:off x="9230628" y="1758620"/>
            <a:ext cx="2748196" cy="369332"/>
          </a:xfrm>
          <a:prstGeom prst="rect">
            <a:avLst/>
          </a:prstGeom>
          <a:noFill/>
        </p:spPr>
        <p:txBody>
          <a:bodyPr wrap="square" rtlCol="0">
            <a:spAutoFit/>
          </a:bodyPr>
          <a:lstStyle/>
          <a:p>
            <a:r>
              <a:rPr lang="it-IT" b="1" dirty="0" smtClean="0">
                <a:solidFill>
                  <a:srgbClr val="B2284B"/>
                </a:solidFill>
                <a:latin typeface="Arial" panose="020B0604020202020204" pitchFamily="34" charset="0"/>
                <a:cs typeface="Arial" panose="020B0604020202020204" pitchFamily="34" charset="0"/>
              </a:rPr>
              <a:t>Nefrite </a:t>
            </a:r>
            <a:r>
              <a:rPr lang="it-IT" b="1" dirty="0" err="1" smtClean="0">
                <a:solidFill>
                  <a:srgbClr val="B2284B"/>
                </a:solidFill>
                <a:latin typeface="Arial" panose="020B0604020202020204" pitchFamily="34" charset="0"/>
                <a:cs typeface="Arial" panose="020B0604020202020204" pitchFamily="34" charset="0"/>
              </a:rPr>
              <a:t>Mastabia</a:t>
            </a:r>
            <a:r>
              <a:rPr lang="it-IT" b="1" dirty="0" smtClean="0">
                <a:solidFill>
                  <a:srgbClr val="B2284B"/>
                </a:solidFill>
                <a:latin typeface="Arial" panose="020B0604020202020204" pitchFamily="34" charset="0"/>
                <a:cs typeface="Arial" panose="020B0604020202020204" pitchFamily="34" charset="0"/>
              </a:rPr>
              <a:t> (SO)</a:t>
            </a:r>
            <a:endParaRPr lang="it-IT" b="1" dirty="0">
              <a:solidFill>
                <a:srgbClr val="B228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652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45181" y="85993"/>
            <a:ext cx="11828646" cy="1325563"/>
          </a:xfrm>
        </p:spPr>
        <p:txBody>
          <a:bodyPr>
            <a:normAutofit/>
          </a:bodyPr>
          <a:lstStyle/>
          <a:p>
            <a:pPr algn="ctr"/>
            <a:r>
              <a:rPr lang="it-IT" sz="3600" dirty="0" smtClean="0">
                <a:solidFill>
                  <a:srgbClr val="B2284B"/>
                </a:solidFill>
                <a:latin typeface="Trebuchet MS" panose="020B0603020202020204" pitchFamily="34" charset="0"/>
              </a:rPr>
              <a:t>IL PROGETTO </a:t>
            </a:r>
            <a:r>
              <a:rPr lang="it-IT" sz="3600" dirty="0" err="1" smtClean="0">
                <a:solidFill>
                  <a:srgbClr val="B2284B"/>
                </a:solidFill>
                <a:latin typeface="Trebuchet MS" panose="020B0603020202020204" pitchFamily="34" charset="0"/>
              </a:rPr>
              <a:t>DI</a:t>
            </a:r>
            <a:r>
              <a:rPr lang="it-IT" sz="3600" dirty="0" smtClean="0">
                <a:solidFill>
                  <a:srgbClr val="B2284B"/>
                </a:solidFill>
                <a:latin typeface="Trebuchet MS" panose="020B0603020202020204" pitchFamily="34" charset="0"/>
              </a:rPr>
              <a:t> RICERCA </a:t>
            </a:r>
            <a:br>
              <a:rPr lang="it-IT" sz="3600" dirty="0" smtClean="0">
                <a:solidFill>
                  <a:srgbClr val="B2284B"/>
                </a:solidFill>
                <a:latin typeface="Trebuchet MS" panose="020B0603020202020204" pitchFamily="34" charset="0"/>
              </a:rPr>
            </a:br>
            <a:r>
              <a:rPr lang="it-IT" sz="3600" dirty="0" smtClean="0">
                <a:solidFill>
                  <a:srgbClr val="B2284B"/>
                </a:solidFill>
                <a:latin typeface="Trebuchet MS" panose="020B0603020202020204" pitchFamily="34" charset="0"/>
              </a:rPr>
              <a:t>i minerali qualità gemma in contesti italiani</a:t>
            </a:r>
            <a:endParaRPr lang="it-IT" sz="3600" dirty="0"/>
          </a:p>
        </p:txBody>
      </p:sp>
      <p:pic>
        <p:nvPicPr>
          <p:cNvPr id="3" name="image118.png"/>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a:xfrm>
            <a:off x="100067" y="1284240"/>
            <a:ext cx="3201034" cy="1929383"/>
          </a:xfrm>
          <a:prstGeom prst="rect">
            <a:avLst/>
          </a:prstGeom>
          <a:ln/>
        </p:spPr>
      </p:pic>
      <p:pic>
        <p:nvPicPr>
          <p:cNvPr id="4" name="image80.png"/>
          <p:cNvPicPr/>
          <p:nvPr/>
        </p:nvPicPr>
        <p:blipFill rotWithShape="1">
          <a:blip r:embed="rId4">
            <a:lum bright="10000" contrast="10000"/>
            <a:extLst>
              <a:ext uri="{BEBA8EAE-BF5A-486C-A8C5-ECC9F3942E4B}">
                <a14:imgProps xmlns:a14="http://schemas.microsoft.com/office/drawing/2010/main">
                  <a14:imgLayer r:embed="rId5">
                    <a14:imgEffect>
                      <a14:sharpenSoften amount="50000"/>
                    </a14:imgEffect>
                  </a14:imgLayer>
                </a14:imgProps>
              </a:ext>
            </a:extLst>
          </a:blip>
          <a:srcRect l="63681" t="9008" r="7599" b="48012"/>
          <a:stretch/>
        </p:blipFill>
        <p:spPr>
          <a:xfrm>
            <a:off x="1926238" y="3568708"/>
            <a:ext cx="1334277" cy="1156997"/>
          </a:xfrm>
          <a:prstGeom prst="rect">
            <a:avLst/>
          </a:prstGeom>
          <a:ln/>
        </p:spPr>
      </p:pic>
      <p:sp>
        <p:nvSpPr>
          <p:cNvPr id="5" name="CasellaDiTesto 4"/>
          <p:cNvSpPr txBox="1"/>
          <p:nvPr/>
        </p:nvSpPr>
        <p:spPr>
          <a:xfrm>
            <a:off x="125128" y="1245437"/>
            <a:ext cx="3102015" cy="338554"/>
          </a:xfrm>
          <a:prstGeom prst="rect">
            <a:avLst/>
          </a:prstGeom>
          <a:noFill/>
        </p:spPr>
        <p:txBody>
          <a:bodyPr wrap="square" rtlCol="0">
            <a:spAutoFit/>
          </a:bodyPr>
          <a:lstStyle/>
          <a:p>
            <a:r>
              <a:rPr lang="it-IT" sz="1600" b="1" dirty="0" smtClean="0">
                <a:solidFill>
                  <a:srgbClr val="B2284B"/>
                </a:solidFill>
                <a:latin typeface="Arial" panose="020B0604020202020204" pitchFamily="34" charset="0"/>
                <a:cs typeface="Arial" panose="020B0604020202020204" pitchFamily="34" charset="0"/>
              </a:rPr>
              <a:t>Diopside blu </a:t>
            </a:r>
            <a:r>
              <a:rPr lang="it-IT" sz="1600" b="1" dirty="0" err="1" smtClean="0">
                <a:solidFill>
                  <a:srgbClr val="B2284B"/>
                </a:solidFill>
                <a:latin typeface="Arial" panose="020B0604020202020204" pitchFamily="34" charset="0"/>
                <a:cs typeface="Arial" panose="020B0604020202020204" pitchFamily="34" charset="0"/>
              </a:rPr>
              <a:t>Val</a:t>
            </a:r>
            <a:r>
              <a:rPr lang="it-IT" sz="1600" b="1" dirty="0" smtClean="0">
                <a:solidFill>
                  <a:srgbClr val="B2284B"/>
                </a:solidFill>
                <a:latin typeface="Arial" panose="020B0604020202020204" pitchFamily="34" charset="0"/>
                <a:cs typeface="Arial" panose="020B0604020202020204" pitchFamily="34" charset="0"/>
              </a:rPr>
              <a:t> </a:t>
            </a:r>
            <a:r>
              <a:rPr lang="it-IT" sz="1600" b="1" dirty="0" err="1" smtClean="0">
                <a:solidFill>
                  <a:srgbClr val="B2284B"/>
                </a:solidFill>
                <a:latin typeface="Arial" panose="020B0604020202020204" pitchFamily="34" charset="0"/>
                <a:cs typeface="Arial" panose="020B0604020202020204" pitchFamily="34" charset="0"/>
              </a:rPr>
              <a:t>Sissone</a:t>
            </a:r>
            <a:r>
              <a:rPr lang="it-IT" sz="1600" b="1" dirty="0" smtClean="0">
                <a:solidFill>
                  <a:srgbClr val="B2284B"/>
                </a:solidFill>
                <a:latin typeface="Arial" panose="020B0604020202020204" pitchFamily="34" charset="0"/>
                <a:cs typeface="Arial" panose="020B0604020202020204" pitchFamily="34" charset="0"/>
              </a:rPr>
              <a:t> (SO)</a:t>
            </a:r>
            <a:endParaRPr lang="it-IT" sz="1600" b="1" dirty="0">
              <a:solidFill>
                <a:srgbClr val="B2284B"/>
              </a:solidFill>
              <a:latin typeface="Arial" panose="020B0604020202020204" pitchFamily="34" charset="0"/>
              <a:cs typeface="Arial" panose="020B0604020202020204" pitchFamily="34" charset="0"/>
            </a:endParaRPr>
          </a:p>
        </p:txBody>
      </p:sp>
      <p:pic>
        <p:nvPicPr>
          <p:cNvPr id="8" name="Immagin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8834" y="1376414"/>
            <a:ext cx="2056385" cy="2488556"/>
          </a:xfrm>
          <a:prstGeom prst="rect">
            <a:avLst/>
          </a:prstGeom>
        </p:spPr>
      </p:pic>
      <p:sp>
        <p:nvSpPr>
          <p:cNvPr id="9" name="CasellaDiTesto 8"/>
          <p:cNvSpPr txBox="1"/>
          <p:nvPr/>
        </p:nvSpPr>
        <p:spPr>
          <a:xfrm>
            <a:off x="3470943" y="3237987"/>
            <a:ext cx="1990846" cy="584775"/>
          </a:xfrm>
          <a:prstGeom prst="rect">
            <a:avLst/>
          </a:prstGeom>
          <a:noFill/>
        </p:spPr>
        <p:txBody>
          <a:bodyPr wrap="square" rtlCol="0">
            <a:spAutoFit/>
          </a:bodyPr>
          <a:lstStyle/>
          <a:p>
            <a:r>
              <a:rPr lang="it-IT" sz="1600" b="1" dirty="0" err="1" smtClean="0">
                <a:solidFill>
                  <a:srgbClr val="B2284B"/>
                </a:solidFill>
                <a:latin typeface="Arial" panose="020B0604020202020204" pitchFamily="34" charset="0"/>
                <a:cs typeface="Arial" panose="020B0604020202020204" pitchFamily="34" charset="0"/>
              </a:rPr>
              <a:t>Datolite</a:t>
            </a:r>
            <a:r>
              <a:rPr lang="it-IT" sz="1600" b="1" dirty="0" smtClean="0">
                <a:solidFill>
                  <a:srgbClr val="B2284B"/>
                </a:solidFill>
                <a:latin typeface="Arial" panose="020B0604020202020204" pitchFamily="34" charset="0"/>
                <a:cs typeface="Arial" panose="020B0604020202020204" pitchFamily="34" charset="0"/>
              </a:rPr>
              <a:t> </a:t>
            </a:r>
            <a:r>
              <a:rPr lang="it-IT" sz="1600" b="1" dirty="0" err="1" smtClean="0">
                <a:solidFill>
                  <a:srgbClr val="B2284B"/>
                </a:solidFill>
                <a:latin typeface="Arial" panose="020B0604020202020204" pitchFamily="34" charset="0"/>
                <a:cs typeface="Arial" panose="020B0604020202020204" pitchFamily="34" charset="0"/>
              </a:rPr>
              <a:t>Campotrera</a:t>
            </a:r>
            <a:r>
              <a:rPr lang="it-IT" sz="1600" b="1" dirty="0" smtClean="0">
                <a:solidFill>
                  <a:srgbClr val="B2284B"/>
                </a:solidFill>
                <a:latin typeface="Arial" panose="020B0604020202020204" pitchFamily="34" charset="0"/>
                <a:cs typeface="Arial" panose="020B0604020202020204" pitchFamily="34" charset="0"/>
              </a:rPr>
              <a:t> (RE)</a:t>
            </a:r>
            <a:endParaRPr lang="it-IT" sz="1600" b="1" dirty="0">
              <a:solidFill>
                <a:srgbClr val="B2284B"/>
              </a:solidFill>
              <a:latin typeface="Arial" panose="020B0604020202020204" pitchFamily="34" charset="0"/>
              <a:cs typeface="Arial" panose="020B0604020202020204" pitchFamily="34" charset="0"/>
            </a:endParaRPr>
          </a:p>
        </p:txBody>
      </p:sp>
      <p:sp>
        <p:nvSpPr>
          <p:cNvPr id="11" name="CasellaDiTesto 10"/>
          <p:cNvSpPr txBox="1"/>
          <p:nvPr/>
        </p:nvSpPr>
        <p:spPr>
          <a:xfrm>
            <a:off x="11062107" y="94425"/>
            <a:ext cx="2442258" cy="584775"/>
          </a:xfrm>
          <a:prstGeom prst="rect">
            <a:avLst/>
          </a:prstGeom>
          <a:noFill/>
        </p:spPr>
        <p:txBody>
          <a:bodyPr wrap="square" rtlCol="0">
            <a:spAutoFit/>
          </a:bodyPr>
          <a:lstStyle/>
          <a:p>
            <a:r>
              <a:rPr lang="it-IT" sz="1600" b="1" dirty="0" smtClean="0">
                <a:solidFill>
                  <a:srgbClr val="B2284B"/>
                </a:solidFill>
                <a:latin typeface="Arial" panose="020B0604020202020204" pitchFamily="34" charset="0"/>
                <a:cs typeface="Arial" panose="020B0604020202020204" pitchFamily="34" charset="0"/>
              </a:rPr>
              <a:t>Tormalina San Piero (Isola Elba)</a:t>
            </a:r>
            <a:endParaRPr lang="it-IT" sz="1600" b="1" dirty="0">
              <a:solidFill>
                <a:srgbClr val="B2284B"/>
              </a:solidFill>
              <a:latin typeface="Arial" panose="020B0604020202020204" pitchFamily="34" charset="0"/>
              <a:cs typeface="Arial" panose="020B0604020202020204" pitchFamily="34" charset="0"/>
            </a:endParaRPr>
          </a:p>
        </p:txBody>
      </p:sp>
      <p:pic>
        <p:nvPicPr>
          <p:cNvPr id="12" name="Picture 2" descr="http://1.bp.blogspot.com/-v0gZJUgVq0E/TrDzIeLjqGI/AAAAAAAAdeI/BAYusisFrn8/s320/AugustPeridot.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8558299" y="1263069"/>
            <a:ext cx="2793908" cy="2060507"/>
          </a:xfrm>
          <a:prstGeom prst="rect">
            <a:avLst/>
          </a:prstGeom>
          <a:noFill/>
          <a:extLst>
            <a:ext uri="{909E8E84-426E-40DD-AFC4-6F175D3DCCD1}">
              <a14:hiddenFill xmlns:a14="http://schemas.microsoft.com/office/drawing/2010/main">
                <a:solidFill>
                  <a:srgbClr val="FFFFFF"/>
                </a:solidFill>
              </a14:hiddenFill>
            </a:ext>
          </a:extLst>
        </p:spPr>
      </p:pic>
      <p:sp>
        <p:nvSpPr>
          <p:cNvPr id="13" name="CasellaDiTesto 12"/>
          <p:cNvSpPr txBox="1"/>
          <p:nvPr/>
        </p:nvSpPr>
        <p:spPr>
          <a:xfrm>
            <a:off x="8547235" y="3192346"/>
            <a:ext cx="3355562" cy="338554"/>
          </a:xfrm>
          <a:prstGeom prst="rect">
            <a:avLst/>
          </a:prstGeom>
          <a:solidFill>
            <a:schemeClr val="bg1"/>
          </a:solidFill>
        </p:spPr>
        <p:txBody>
          <a:bodyPr wrap="square" rtlCol="0">
            <a:spAutoFit/>
          </a:bodyPr>
          <a:lstStyle/>
          <a:p>
            <a:pPr algn="ctr"/>
            <a:r>
              <a:rPr lang="it-IT" sz="1600" b="1" dirty="0" smtClean="0">
                <a:solidFill>
                  <a:srgbClr val="B2284B"/>
                </a:solidFill>
                <a:latin typeface="Arial" panose="020B0604020202020204" pitchFamily="34" charset="0"/>
                <a:cs typeface="Arial" panose="020B0604020202020204" pitchFamily="34" charset="0"/>
              </a:rPr>
              <a:t>Olivina </a:t>
            </a:r>
            <a:r>
              <a:rPr lang="it-IT" sz="1600" b="1" dirty="0" err="1" smtClean="0">
                <a:solidFill>
                  <a:srgbClr val="B2284B"/>
                </a:solidFill>
                <a:latin typeface="Arial" panose="020B0604020202020204" pitchFamily="34" charset="0"/>
                <a:cs typeface="Arial" panose="020B0604020202020204" pitchFamily="34" charset="0"/>
              </a:rPr>
              <a:t>Pozzomaggiore</a:t>
            </a:r>
            <a:r>
              <a:rPr lang="it-IT" sz="1600" b="1" dirty="0" smtClean="0">
                <a:solidFill>
                  <a:srgbClr val="B2284B"/>
                </a:solidFill>
                <a:latin typeface="Arial" panose="020B0604020202020204" pitchFamily="34" charset="0"/>
                <a:cs typeface="Arial" panose="020B0604020202020204" pitchFamily="34" charset="0"/>
              </a:rPr>
              <a:t> (SS)</a:t>
            </a:r>
            <a:endParaRPr lang="it-IT" sz="1600" b="1" dirty="0">
              <a:solidFill>
                <a:srgbClr val="B2284B"/>
              </a:solidFill>
              <a:latin typeface="Arial" panose="020B0604020202020204" pitchFamily="34" charset="0"/>
              <a:cs typeface="Arial" panose="020B0604020202020204" pitchFamily="34" charset="0"/>
            </a:endParaRPr>
          </a:p>
        </p:txBody>
      </p:sp>
      <p:pic>
        <p:nvPicPr>
          <p:cNvPr id="14" name="Picture 6" descr="http://www.giogems.com/96-large_default/granato-demantoide.jpg"/>
          <p:cNvPicPr>
            <a:picLocks noChangeAspect="1" noChangeArrowheads="1"/>
          </p:cNvPicPr>
          <p:nvPr/>
        </p:nvPicPr>
        <p:blipFill rotWithShape="1">
          <a:blip r:embed="rId9">
            <a:lum bright="10000" contrast="10000"/>
            <a:extLst>
              <a:ext uri="{BEBA8EAE-BF5A-486C-A8C5-ECC9F3942E4B}">
                <a14:imgProps xmlns:a14="http://schemas.microsoft.com/office/drawing/2010/main">
                  <a14:imgLayer r:embed="rId10">
                    <a14:imgEffect>
                      <a14:backgroundRemoval t="18777" b="95197" l="9170" r="93231">
                        <a14:foregroundMark x1="15721" y1="14629" x2="93886" y2="14410"/>
                      </a14:backgroundRemoval>
                    </a14:imgEffect>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23180" t="26104" r="23547" b="20874"/>
          <a:stretch/>
        </p:blipFill>
        <p:spPr bwMode="auto">
          <a:xfrm>
            <a:off x="105879" y="3763477"/>
            <a:ext cx="1886551" cy="1717835"/>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0" y="5120030"/>
            <a:ext cx="3638349" cy="338554"/>
          </a:xfrm>
          <a:prstGeom prst="rect">
            <a:avLst/>
          </a:prstGeom>
          <a:noFill/>
        </p:spPr>
        <p:txBody>
          <a:bodyPr wrap="square" rtlCol="0">
            <a:spAutoFit/>
          </a:bodyPr>
          <a:lstStyle/>
          <a:p>
            <a:r>
              <a:rPr lang="it-IT" sz="1600" b="1" dirty="0" err="1" smtClean="0">
                <a:solidFill>
                  <a:srgbClr val="B2284B"/>
                </a:solidFill>
                <a:latin typeface="Arial" panose="020B0604020202020204" pitchFamily="34" charset="0"/>
                <a:cs typeface="Arial" panose="020B0604020202020204" pitchFamily="34" charset="0"/>
              </a:rPr>
              <a:t>Demantoide</a:t>
            </a:r>
            <a:r>
              <a:rPr lang="it-IT" sz="1600" b="1" dirty="0" smtClean="0">
                <a:solidFill>
                  <a:srgbClr val="B2284B"/>
                </a:solidFill>
                <a:latin typeface="Arial" panose="020B0604020202020204" pitchFamily="34" charset="0"/>
                <a:cs typeface="Arial" panose="020B0604020202020204" pitchFamily="34" charset="0"/>
              </a:rPr>
              <a:t> Campo </a:t>
            </a:r>
            <a:r>
              <a:rPr lang="it-IT" sz="1600" b="1" dirty="0" err="1" smtClean="0">
                <a:solidFill>
                  <a:srgbClr val="B2284B"/>
                </a:solidFill>
                <a:latin typeface="Arial" panose="020B0604020202020204" pitchFamily="34" charset="0"/>
                <a:cs typeface="Arial" panose="020B0604020202020204" pitchFamily="34" charset="0"/>
              </a:rPr>
              <a:t>Franscia</a:t>
            </a:r>
            <a:r>
              <a:rPr lang="it-IT" sz="1600" b="1" dirty="0" smtClean="0">
                <a:solidFill>
                  <a:srgbClr val="B2284B"/>
                </a:solidFill>
                <a:latin typeface="Arial" panose="020B0604020202020204" pitchFamily="34" charset="0"/>
                <a:cs typeface="Arial" panose="020B0604020202020204" pitchFamily="34" charset="0"/>
              </a:rPr>
              <a:t> (SO)</a:t>
            </a:r>
            <a:endParaRPr lang="it-IT" sz="1600" b="1" dirty="0">
              <a:solidFill>
                <a:srgbClr val="B2284B"/>
              </a:solidFill>
              <a:latin typeface="Arial" panose="020B0604020202020204" pitchFamily="34" charset="0"/>
              <a:cs typeface="Arial" panose="020B0604020202020204" pitchFamily="34" charset="0"/>
            </a:endParaRPr>
          </a:p>
        </p:txBody>
      </p:sp>
      <p:pic>
        <p:nvPicPr>
          <p:cNvPr id="17" name="Picture 4" descr="https://www.mdpi.com/minerals/minerals-10-00535/article_deploy/html/images/minerals-10-00535-g007.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63273" y="4716379"/>
            <a:ext cx="5528727" cy="2141621"/>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7"/>
          <p:cNvSpPr txBox="1"/>
          <p:nvPr/>
        </p:nvSpPr>
        <p:spPr>
          <a:xfrm>
            <a:off x="6053559" y="4618299"/>
            <a:ext cx="2754775" cy="338554"/>
          </a:xfrm>
          <a:prstGeom prst="rect">
            <a:avLst/>
          </a:prstGeom>
          <a:noFill/>
        </p:spPr>
        <p:txBody>
          <a:bodyPr wrap="square" rtlCol="0">
            <a:spAutoFit/>
          </a:bodyPr>
          <a:lstStyle/>
          <a:p>
            <a:endParaRPr lang="it-IT" sz="1600" dirty="0">
              <a:solidFill>
                <a:srgbClr val="B2284B"/>
              </a:solidFill>
              <a:latin typeface="Arial" panose="020B0604020202020204" pitchFamily="34" charset="0"/>
              <a:cs typeface="Arial" panose="020B0604020202020204" pitchFamily="34" charset="0"/>
            </a:endParaRPr>
          </a:p>
        </p:txBody>
      </p:sp>
      <p:sp>
        <p:nvSpPr>
          <p:cNvPr id="19" name="CasellaDiTesto 18"/>
          <p:cNvSpPr txBox="1"/>
          <p:nvPr/>
        </p:nvSpPr>
        <p:spPr>
          <a:xfrm>
            <a:off x="9016678" y="4548851"/>
            <a:ext cx="184731" cy="338554"/>
          </a:xfrm>
          <a:prstGeom prst="rect">
            <a:avLst/>
          </a:prstGeom>
          <a:noFill/>
        </p:spPr>
        <p:txBody>
          <a:bodyPr wrap="none" rtlCol="0">
            <a:spAutoFit/>
          </a:bodyPr>
          <a:lstStyle/>
          <a:p>
            <a:endParaRPr lang="it-IT" sz="1600" dirty="0">
              <a:solidFill>
                <a:srgbClr val="B2284B"/>
              </a:solidFill>
              <a:latin typeface="Arial" panose="020B0604020202020204" pitchFamily="34" charset="0"/>
              <a:cs typeface="Arial" panose="020B0604020202020204" pitchFamily="34" charset="0"/>
            </a:endParaRPr>
          </a:p>
        </p:txBody>
      </p:sp>
      <p:sp>
        <p:nvSpPr>
          <p:cNvPr id="20" name="CasellaDiTesto 19"/>
          <p:cNvSpPr txBox="1"/>
          <p:nvPr/>
        </p:nvSpPr>
        <p:spPr>
          <a:xfrm>
            <a:off x="8507027" y="4383759"/>
            <a:ext cx="3020993" cy="338554"/>
          </a:xfrm>
          <a:prstGeom prst="rect">
            <a:avLst/>
          </a:prstGeom>
          <a:solidFill>
            <a:schemeClr val="bg1"/>
          </a:solidFill>
        </p:spPr>
        <p:txBody>
          <a:bodyPr wrap="square" rtlCol="0">
            <a:spAutoFit/>
          </a:bodyPr>
          <a:lstStyle/>
          <a:p>
            <a:r>
              <a:rPr lang="it-IT" sz="1600" b="1" dirty="0" smtClean="0">
                <a:solidFill>
                  <a:srgbClr val="B2284B"/>
                </a:solidFill>
                <a:latin typeface="Arial" panose="020B0604020202020204" pitchFamily="34" charset="0"/>
                <a:cs typeface="Arial" panose="020B0604020202020204" pitchFamily="34" charset="0"/>
              </a:rPr>
              <a:t>Vesuvianiti </a:t>
            </a:r>
            <a:r>
              <a:rPr lang="it-IT" sz="1600" b="1" dirty="0" err="1" smtClean="0">
                <a:solidFill>
                  <a:srgbClr val="B2284B"/>
                </a:solidFill>
                <a:latin typeface="Arial" panose="020B0604020202020204" pitchFamily="34" charset="0"/>
                <a:cs typeface="Arial" panose="020B0604020202020204" pitchFamily="34" charset="0"/>
              </a:rPr>
              <a:t>Val</a:t>
            </a:r>
            <a:r>
              <a:rPr lang="it-IT" sz="1600" b="1" dirty="0" smtClean="0">
                <a:solidFill>
                  <a:srgbClr val="B2284B"/>
                </a:solidFill>
                <a:latin typeface="Arial" panose="020B0604020202020204" pitchFamily="34" charset="0"/>
                <a:cs typeface="Arial" panose="020B0604020202020204" pitchFamily="34" charset="0"/>
              </a:rPr>
              <a:t> d’Ala (TO)</a:t>
            </a:r>
            <a:endParaRPr lang="it-IT" sz="1600" b="1" dirty="0">
              <a:solidFill>
                <a:srgbClr val="B2284B"/>
              </a:solidFill>
              <a:latin typeface="Arial" panose="020B0604020202020204" pitchFamily="34" charset="0"/>
              <a:cs typeface="Arial" panose="020B0604020202020204" pitchFamily="34" charset="0"/>
            </a:endParaRPr>
          </a:p>
        </p:txBody>
      </p:sp>
      <p:pic>
        <p:nvPicPr>
          <p:cNvPr id="21" name="Picture 8" descr="https://i.pinimg.com/originals/cd/08/ad/cd08add3748ff972e1c5ede4967c9ffd.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02872" y="4446728"/>
            <a:ext cx="2393128" cy="1910304"/>
          </a:xfrm>
          <a:prstGeom prst="rect">
            <a:avLst/>
          </a:prstGeom>
          <a:noFill/>
          <a:extLst>
            <a:ext uri="{909E8E84-426E-40DD-AFC4-6F175D3DCCD1}">
              <a14:hiddenFill xmlns:a14="http://schemas.microsoft.com/office/drawing/2010/main">
                <a:solidFill>
                  <a:srgbClr val="FFFFFF"/>
                </a:solidFill>
              </a14:hiddenFill>
            </a:ext>
          </a:extLst>
        </p:spPr>
      </p:pic>
      <p:sp>
        <p:nvSpPr>
          <p:cNvPr id="22" name="CasellaDiTesto 21"/>
          <p:cNvSpPr txBox="1"/>
          <p:nvPr/>
        </p:nvSpPr>
        <p:spPr>
          <a:xfrm>
            <a:off x="3784921" y="6190750"/>
            <a:ext cx="2696901" cy="584775"/>
          </a:xfrm>
          <a:prstGeom prst="rect">
            <a:avLst/>
          </a:prstGeom>
          <a:noFill/>
        </p:spPr>
        <p:txBody>
          <a:bodyPr wrap="square" rtlCol="0">
            <a:spAutoFit/>
          </a:bodyPr>
          <a:lstStyle/>
          <a:p>
            <a:r>
              <a:rPr lang="it-IT" sz="1600" b="1" dirty="0" err="1" smtClean="0">
                <a:solidFill>
                  <a:srgbClr val="B2284B"/>
                </a:solidFill>
                <a:latin typeface="Arial" panose="020B0604020202020204" pitchFamily="34" charset="0"/>
                <a:cs typeface="Arial" panose="020B0604020202020204" pitchFamily="34" charset="0"/>
              </a:rPr>
              <a:t>Thulite</a:t>
            </a:r>
            <a:r>
              <a:rPr lang="it-IT" sz="1600" b="1" dirty="0" smtClean="0">
                <a:solidFill>
                  <a:srgbClr val="B2284B"/>
                </a:solidFill>
                <a:latin typeface="Arial" panose="020B0604020202020204" pitchFamily="34" charset="0"/>
                <a:cs typeface="Arial" panose="020B0604020202020204" pitchFamily="34" charset="0"/>
              </a:rPr>
              <a:t> rosa di Pizzo </a:t>
            </a:r>
            <a:r>
              <a:rPr lang="it-IT" sz="1600" b="1" dirty="0" err="1" smtClean="0">
                <a:solidFill>
                  <a:srgbClr val="B2284B"/>
                </a:solidFill>
                <a:latin typeface="Arial" panose="020B0604020202020204" pitchFamily="34" charset="0"/>
                <a:cs typeface="Arial" panose="020B0604020202020204" pitchFamily="34" charset="0"/>
              </a:rPr>
              <a:t>Tremoggia</a:t>
            </a:r>
            <a:r>
              <a:rPr lang="it-IT" sz="1600" b="1" dirty="0" smtClean="0">
                <a:solidFill>
                  <a:srgbClr val="B2284B"/>
                </a:solidFill>
                <a:latin typeface="Arial" panose="020B0604020202020204" pitchFamily="34" charset="0"/>
                <a:cs typeface="Arial" panose="020B0604020202020204" pitchFamily="34" charset="0"/>
              </a:rPr>
              <a:t> (SO)</a:t>
            </a:r>
            <a:endParaRPr lang="it-IT" sz="1600" b="1" dirty="0">
              <a:solidFill>
                <a:srgbClr val="B2284B"/>
              </a:solidFill>
              <a:latin typeface="Arial" panose="020B0604020202020204" pitchFamily="34" charset="0"/>
              <a:cs typeface="Arial" panose="020B0604020202020204" pitchFamily="34" charset="0"/>
            </a:endParaRPr>
          </a:p>
        </p:txBody>
      </p:sp>
      <p:pic>
        <p:nvPicPr>
          <p:cNvPr id="23" name="Segnaposto contenuto 4"/>
          <p:cNvPicPr>
            <a:picLocks noChangeAspect="1"/>
          </p:cNvPicPr>
          <p:nvPr/>
        </p:nvPicPr>
        <p:blipFill>
          <a:blip r:embed="rId14">
            <a:lum contrast="10000"/>
            <a:extLst>
              <a:ext uri="{28A0092B-C50C-407E-A947-70E740481C1C}">
                <a14:useLocalDpi xmlns:a14="http://schemas.microsoft.com/office/drawing/2010/main" val="0"/>
              </a:ext>
            </a:extLst>
          </a:blip>
          <a:stretch>
            <a:fillRect/>
          </a:stretch>
        </p:blipFill>
        <p:spPr>
          <a:xfrm rot="16200000">
            <a:off x="5467976" y="1669881"/>
            <a:ext cx="3023161" cy="2249346"/>
          </a:xfrm>
          <a:prstGeom prst="rect">
            <a:avLst/>
          </a:prstGeom>
        </p:spPr>
      </p:pic>
      <p:sp>
        <p:nvSpPr>
          <p:cNvPr id="24" name="CasellaDiTesto 23"/>
          <p:cNvSpPr txBox="1"/>
          <p:nvPr/>
        </p:nvSpPr>
        <p:spPr>
          <a:xfrm>
            <a:off x="4994415" y="4244131"/>
            <a:ext cx="3581694" cy="338554"/>
          </a:xfrm>
          <a:prstGeom prst="rect">
            <a:avLst/>
          </a:prstGeom>
          <a:solidFill>
            <a:schemeClr val="bg1"/>
          </a:solidFill>
        </p:spPr>
        <p:txBody>
          <a:bodyPr wrap="square" rtlCol="0">
            <a:spAutoFit/>
          </a:bodyPr>
          <a:lstStyle/>
          <a:p>
            <a:r>
              <a:rPr lang="it-IT" sz="1600" b="1" dirty="0" smtClean="0">
                <a:solidFill>
                  <a:srgbClr val="B2284B"/>
                </a:solidFill>
                <a:latin typeface="Arial" panose="020B0604020202020204" pitchFamily="34" charset="0"/>
                <a:cs typeface="Arial" panose="020B0604020202020204" pitchFamily="34" charset="0"/>
              </a:rPr>
              <a:t>Tormalina “</a:t>
            </a:r>
            <a:r>
              <a:rPr lang="it-IT" sz="1600" b="1" dirty="0" err="1" smtClean="0">
                <a:solidFill>
                  <a:srgbClr val="B2284B"/>
                </a:solidFill>
                <a:latin typeface="Arial" panose="020B0604020202020204" pitchFamily="34" charset="0"/>
                <a:cs typeface="Arial" panose="020B0604020202020204" pitchFamily="34" charset="0"/>
              </a:rPr>
              <a:t>watermelon</a:t>
            </a:r>
            <a:r>
              <a:rPr lang="it-IT" sz="1600" b="1" dirty="0" smtClean="0">
                <a:solidFill>
                  <a:srgbClr val="B2284B"/>
                </a:solidFill>
                <a:latin typeface="Arial" panose="020B0604020202020204" pitchFamily="34" charset="0"/>
                <a:cs typeface="Arial" panose="020B0604020202020204" pitchFamily="34" charset="0"/>
              </a:rPr>
              <a:t>”(I. Elba)</a:t>
            </a:r>
            <a:endParaRPr lang="it-IT" sz="1600" b="1" dirty="0">
              <a:solidFill>
                <a:srgbClr val="B2284B"/>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pPr algn="ctr"/>
            <a:r>
              <a:rPr lang="it-IT" dirty="0" smtClean="0">
                <a:solidFill>
                  <a:srgbClr val="B2284B"/>
                </a:solidFill>
                <a:latin typeface="Trebuchet MS" panose="020B0603020202020204" pitchFamily="34" charset="0"/>
              </a:rPr>
              <a:t>IL PROGETTO </a:t>
            </a:r>
            <a:r>
              <a:rPr lang="it-IT" dirty="0" err="1" smtClean="0">
                <a:solidFill>
                  <a:srgbClr val="B2284B"/>
                </a:solidFill>
                <a:latin typeface="Trebuchet MS" panose="020B0603020202020204" pitchFamily="34" charset="0"/>
              </a:rPr>
              <a:t>DI</a:t>
            </a:r>
            <a:r>
              <a:rPr lang="it-IT" dirty="0" smtClean="0">
                <a:solidFill>
                  <a:srgbClr val="B2284B"/>
                </a:solidFill>
                <a:latin typeface="Trebuchet MS" panose="020B0603020202020204" pitchFamily="34" charset="0"/>
              </a:rPr>
              <a:t> RICERCA </a:t>
            </a:r>
            <a:br>
              <a:rPr lang="it-IT" dirty="0" smtClean="0">
                <a:solidFill>
                  <a:srgbClr val="B2284B"/>
                </a:solidFill>
                <a:latin typeface="Trebuchet MS" panose="020B0603020202020204" pitchFamily="34" charset="0"/>
              </a:rPr>
            </a:br>
            <a:r>
              <a:rPr lang="it-IT" dirty="0" smtClean="0">
                <a:solidFill>
                  <a:srgbClr val="B2284B"/>
                </a:solidFill>
                <a:latin typeface="Trebuchet MS" panose="020B0603020202020204" pitchFamily="34" charset="0"/>
              </a:rPr>
              <a:t>i minerali qualità gemma in contesti italiani</a:t>
            </a:r>
            <a:endParaRPr lang="it-IT" dirty="0"/>
          </a:p>
        </p:txBody>
      </p:sp>
      <p:pic>
        <p:nvPicPr>
          <p:cNvPr id="3" name="Picture 2" descr="http://www.mineralidelpiemonte.com/smeraldo3.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25573" y="2181371"/>
            <a:ext cx="3640813" cy="276601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282910" y="4515468"/>
            <a:ext cx="2615878" cy="338554"/>
          </a:xfrm>
          <a:prstGeom prst="rect">
            <a:avLst/>
          </a:prstGeom>
          <a:solidFill>
            <a:schemeClr val="bg1"/>
          </a:solidFill>
        </p:spPr>
        <p:txBody>
          <a:bodyPr wrap="square" rtlCol="0">
            <a:spAutoFit/>
          </a:bodyPr>
          <a:lstStyle/>
          <a:p>
            <a:r>
              <a:rPr lang="it-IT" sz="1600" b="1" dirty="0" smtClean="0">
                <a:solidFill>
                  <a:srgbClr val="B2284B"/>
                </a:solidFill>
                <a:latin typeface="Arial" panose="020B0604020202020204" pitchFamily="34" charset="0"/>
                <a:cs typeface="Arial" panose="020B0604020202020204" pitchFamily="34" charset="0"/>
              </a:rPr>
              <a:t>Smeraldo </a:t>
            </a:r>
            <a:r>
              <a:rPr lang="it-IT" sz="1600" b="1" dirty="0" err="1" smtClean="0">
                <a:solidFill>
                  <a:srgbClr val="B2284B"/>
                </a:solidFill>
                <a:latin typeface="Arial" panose="020B0604020202020204" pitchFamily="34" charset="0"/>
                <a:cs typeface="Arial" panose="020B0604020202020204" pitchFamily="34" charset="0"/>
              </a:rPr>
              <a:t>Val</a:t>
            </a:r>
            <a:r>
              <a:rPr lang="it-IT" sz="1600" b="1" dirty="0" smtClean="0">
                <a:solidFill>
                  <a:srgbClr val="B2284B"/>
                </a:solidFill>
                <a:latin typeface="Arial" panose="020B0604020202020204" pitchFamily="34" charset="0"/>
                <a:cs typeface="Arial" panose="020B0604020202020204" pitchFamily="34" charset="0"/>
              </a:rPr>
              <a:t> </a:t>
            </a:r>
            <a:r>
              <a:rPr lang="it-IT" sz="1600" b="1" dirty="0" err="1" smtClean="0">
                <a:solidFill>
                  <a:srgbClr val="B2284B"/>
                </a:solidFill>
                <a:latin typeface="Arial" panose="020B0604020202020204" pitchFamily="34" charset="0"/>
                <a:cs typeface="Arial" panose="020B0604020202020204" pitchFamily="34" charset="0"/>
              </a:rPr>
              <a:t>Vigezzo</a:t>
            </a:r>
            <a:endParaRPr lang="it-IT" sz="1600" b="1" dirty="0">
              <a:solidFill>
                <a:srgbClr val="B2284B"/>
              </a:solidFill>
              <a:latin typeface="Arial" panose="020B0604020202020204" pitchFamily="34" charset="0"/>
              <a:cs typeface="Arial" panose="020B0604020202020204" pitchFamily="34" charset="0"/>
            </a:endParaRPr>
          </a:p>
        </p:txBody>
      </p:sp>
      <p:pic>
        <p:nvPicPr>
          <p:cNvPr id="5" name="Immagine 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3863804" y="1948200"/>
            <a:ext cx="3538024" cy="3708035"/>
          </a:xfrm>
          <a:prstGeom prst="rect">
            <a:avLst/>
          </a:prstGeom>
        </p:spPr>
      </p:pic>
      <p:sp>
        <p:nvSpPr>
          <p:cNvPr id="6" name="CasellaDiTesto 5"/>
          <p:cNvSpPr txBox="1"/>
          <p:nvPr/>
        </p:nvSpPr>
        <p:spPr>
          <a:xfrm>
            <a:off x="3944652" y="5271354"/>
            <a:ext cx="3351297" cy="338554"/>
          </a:xfrm>
          <a:prstGeom prst="rect">
            <a:avLst/>
          </a:prstGeom>
          <a:noFill/>
        </p:spPr>
        <p:txBody>
          <a:bodyPr wrap="square" rtlCol="0">
            <a:spAutoFit/>
          </a:bodyPr>
          <a:lstStyle/>
          <a:p>
            <a:r>
              <a:rPr lang="it-IT" sz="1600" b="1" dirty="0" smtClean="0">
                <a:solidFill>
                  <a:srgbClr val="B2284B"/>
                </a:solidFill>
                <a:latin typeface="Arial" panose="020B0604020202020204" pitchFamily="34" charset="0"/>
                <a:cs typeface="Arial" panose="020B0604020202020204" pitchFamily="34" charset="0"/>
              </a:rPr>
              <a:t>Quarzo nero Monte Rosso (RE)</a:t>
            </a:r>
            <a:endParaRPr lang="it-IT" sz="1600" b="1" dirty="0">
              <a:solidFill>
                <a:srgbClr val="B2284B"/>
              </a:solidFill>
              <a:latin typeface="Arial" panose="020B0604020202020204" pitchFamily="34" charset="0"/>
              <a:cs typeface="Arial" panose="020B0604020202020204" pitchFamily="34" charset="0"/>
            </a:endParaRPr>
          </a:p>
        </p:txBody>
      </p:sp>
      <p:pic>
        <p:nvPicPr>
          <p:cNvPr id="7" name="Picture 2" descr="granati hessonite ( Val d'Ala )"/>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07705" y="3208337"/>
            <a:ext cx="4601608" cy="3424941"/>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7588607" y="6241801"/>
            <a:ext cx="2789499" cy="338554"/>
          </a:xfrm>
          <a:prstGeom prst="rect">
            <a:avLst/>
          </a:prstGeom>
          <a:solidFill>
            <a:schemeClr val="bg1"/>
          </a:solidFill>
        </p:spPr>
        <p:txBody>
          <a:bodyPr wrap="square" rtlCol="0">
            <a:spAutoFit/>
          </a:bodyPr>
          <a:lstStyle/>
          <a:p>
            <a:pPr algn="ctr"/>
            <a:r>
              <a:rPr lang="it-IT" sz="1600" b="1" dirty="0" err="1" smtClean="0">
                <a:solidFill>
                  <a:srgbClr val="B2284B"/>
                </a:solidFill>
                <a:latin typeface="Arial" panose="020B0604020202020204" pitchFamily="34" charset="0"/>
                <a:cs typeface="Arial" panose="020B0604020202020204" pitchFamily="34" charset="0"/>
              </a:rPr>
              <a:t>Essonite</a:t>
            </a:r>
            <a:r>
              <a:rPr lang="it-IT" sz="1600" b="1" dirty="0" smtClean="0">
                <a:solidFill>
                  <a:srgbClr val="B2284B"/>
                </a:solidFill>
                <a:latin typeface="Arial" panose="020B0604020202020204" pitchFamily="34" charset="0"/>
                <a:cs typeface="Arial" panose="020B0604020202020204" pitchFamily="34" charset="0"/>
              </a:rPr>
              <a:t> </a:t>
            </a:r>
            <a:r>
              <a:rPr lang="it-IT" sz="1600" b="1" dirty="0" err="1" smtClean="0">
                <a:solidFill>
                  <a:srgbClr val="B2284B"/>
                </a:solidFill>
                <a:latin typeface="Arial" panose="020B0604020202020204" pitchFamily="34" charset="0"/>
                <a:cs typeface="Arial" panose="020B0604020202020204" pitchFamily="34" charset="0"/>
              </a:rPr>
              <a:t>Val</a:t>
            </a:r>
            <a:r>
              <a:rPr lang="it-IT" sz="1600" b="1" dirty="0" smtClean="0">
                <a:solidFill>
                  <a:srgbClr val="B2284B"/>
                </a:solidFill>
                <a:latin typeface="Arial" panose="020B0604020202020204" pitchFamily="34" charset="0"/>
                <a:cs typeface="Arial" panose="020B0604020202020204" pitchFamily="34" charset="0"/>
              </a:rPr>
              <a:t> d’Ala (TO)</a:t>
            </a:r>
            <a:endParaRPr lang="it-IT" sz="1600" b="1" dirty="0">
              <a:solidFill>
                <a:srgbClr val="B2284B"/>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65760" y="182245"/>
            <a:ext cx="11511814" cy="1325563"/>
          </a:xfrm>
        </p:spPr>
        <p:txBody>
          <a:bodyPr>
            <a:normAutofit fontScale="90000"/>
          </a:bodyPr>
          <a:lstStyle/>
          <a:p>
            <a:pPr algn="ctr"/>
            <a:r>
              <a:rPr lang="it-IT" sz="4000" dirty="0" smtClean="0">
                <a:solidFill>
                  <a:srgbClr val="B2284B"/>
                </a:solidFill>
                <a:latin typeface="Trebuchet MS" panose="020B0603020202020204" pitchFamily="34" charset="0"/>
              </a:rPr>
              <a:t>IL PROGETTO DI RICERCA: </a:t>
            </a:r>
            <a:br>
              <a:rPr lang="it-IT" sz="4000" dirty="0" smtClean="0">
                <a:solidFill>
                  <a:srgbClr val="B2284B"/>
                </a:solidFill>
                <a:latin typeface="Trebuchet MS" panose="020B0603020202020204" pitchFamily="34" charset="0"/>
              </a:rPr>
            </a:br>
            <a:r>
              <a:rPr lang="it-IT" sz="4000" dirty="0" smtClean="0">
                <a:solidFill>
                  <a:srgbClr val="B2284B"/>
                </a:solidFill>
                <a:latin typeface="Trebuchet MS" panose="020B0603020202020204" pitchFamily="34" charset="0"/>
              </a:rPr>
              <a:t>i minerali qualità gemma in contesti italiani: gli opali</a:t>
            </a:r>
            <a:endParaRPr lang="it-IT" sz="4000" dirty="0">
              <a:solidFill>
                <a:srgbClr val="B2284B"/>
              </a:solidFill>
              <a:latin typeface="Trebuchet MS" panose="020B0603020202020204" pitchFamily="34" charset="0"/>
            </a:endParaRPr>
          </a:p>
        </p:txBody>
      </p:sp>
      <p:sp>
        <p:nvSpPr>
          <p:cNvPr id="25601" name="Rectangle 1"/>
          <p:cNvSpPr>
            <a:spLocks noChangeArrowheads="1"/>
          </p:cNvSpPr>
          <p:nvPr/>
        </p:nvSpPr>
        <p:spPr bwMode="auto">
          <a:xfrm>
            <a:off x="339200" y="1611226"/>
            <a:ext cx="5666965" cy="424731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Pct val="150000"/>
              <a:buFontTx/>
              <a:buChar char="•"/>
              <a:tabLst/>
            </a:pPr>
            <a:r>
              <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rPr>
              <a:t> Baldissero Canavese</a:t>
            </a:r>
          </a:p>
          <a:p>
            <a:pPr marL="0" marR="0" lvl="0" indent="0" algn="just" defTabSz="914400" rtl="0" eaLnBrk="1" fontAlgn="base" latinLnBrk="0" hangingPunct="1">
              <a:lnSpc>
                <a:spcPct val="100000"/>
              </a:lnSpc>
              <a:spcBef>
                <a:spcPct val="0"/>
              </a:spcBef>
              <a:spcAft>
                <a:spcPct val="0"/>
              </a:spcAft>
              <a:buClrTx/>
              <a:buSzPct val="150000"/>
              <a:buFontTx/>
              <a:buChar char="•"/>
              <a:tabLst/>
            </a:pPr>
            <a:endPar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Pct val="150000"/>
              <a:buFontTx/>
              <a:buChar char="•"/>
              <a:tabLst/>
            </a:pPr>
            <a:endPar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Pct val="150000"/>
              <a:buFontTx/>
              <a:buChar char="•"/>
              <a:tabLst/>
            </a:pPr>
            <a:r>
              <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rPr>
              <a:t> Mt Calvo a Caselette (+ cave limitrofe)</a:t>
            </a:r>
          </a:p>
          <a:p>
            <a:pPr marL="0" marR="0" lvl="0" indent="0" algn="just" defTabSz="914400" rtl="0" eaLnBrk="0" fontAlgn="base" latinLnBrk="0" hangingPunct="0">
              <a:lnSpc>
                <a:spcPct val="100000"/>
              </a:lnSpc>
              <a:spcBef>
                <a:spcPct val="0"/>
              </a:spcBef>
              <a:spcAft>
                <a:spcPct val="0"/>
              </a:spcAft>
              <a:buClrTx/>
              <a:buSzPct val="150000"/>
              <a:buFontTx/>
              <a:buChar char="•"/>
              <a:tabLst/>
            </a:pPr>
            <a:endParaRPr kumimoji="0" lang="it-IT" b="0" i="0" u="none" strike="noStrike" cap="none" normalizeH="0" baseline="0" dirty="0" smtClean="0">
              <a:ln>
                <a:noFill/>
              </a:ln>
              <a:solidFill>
                <a:srgbClr val="B2284B"/>
              </a:solidFill>
              <a:effectLst/>
              <a:latin typeface="Roboto"/>
              <a:cs typeface="Arial" pitchFamily="34" charset="0"/>
            </a:endParaRPr>
          </a:p>
          <a:p>
            <a:pPr marL="0" marR="0" lvl="0" indent="0" algn="just" defTabSz="914400" rtl="0" eaLnBrk="0" fontAlgn="base" latinLnBrk="0" hangingPunct="0">
              <a:lnSpc>
                <a:spcPct val="100000"/>
              </a:lnSpc>
              <a:spcBef>
                <a:spcPct val="0"/>
              </a:spcBef>
              <a:spcAft>
                <a:spcPct val="0"/>
              </a:spcAft>
              <a:buClrTx/>
              <a:buSzPct val="150000"/>
              <a:buFontTx/>
              <a:buChar char="•"/>
              <a:tabLst/>
            </a:pPr>
            <a:endPar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Pct val="150000"/>
              <a:buFontTx/>
              <a:buChar char="•"/>
              <a:tabLst/>
            </a:pPr>
            <a:r>
              <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rPr>
              <a:t> Monte Maniglia, Val </a:t>
            </a:r>
            <a:r>
              <a:rPr kumimoji="0" lang="it-IT" b="0" i="0" u="none" strike="noStrike" cap="none" normalizeH="0" baseline="0" dirty="0" err="1" smtClean="0">
                <a:ln>
                  <a:noFill/>
                </a:ln>
                <a:solidFill>
                  <a:srgbClr val="B2284B"/>
                </a:solidFill>
                <a:effectLst/>
                <a:latin typeface="Roboto"/>
                <a:ea typeface="Calibri" pitchFamily="34" charset="0"/>
                <a:cs typeface="Times New Roman" pitchFamily="18" charset="0"/>
              </a:rPr>
              <a:t>Varaita</a:t>
            </a:r>
            <a:r>
              <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rPr>
              <a:t>, comune di Bellino (CN) </a:t>
            </a:r>
          </a:p>
          <a:p>
            <a:pPr marL="0" marR="0" lvl="0" indent="0" algn="just" defTabSz="914400" rtl="0" eaLnBrk="0" fontAlgn="base" latinLnBrk="0" hangingPunct="0">
              <a:lnSpc>
                <a:spcPct val="100000"/>
              </a:lnSpc>
              <a:spcBef>
                <a:spcPct val="0"/>
              </a:spcBef>
              <a:spcAft>
                <a:spcPct val="0"/>
              </a:spcAft>
              <a:buClrTx/>
              <a:buSzPct val="150000"/>
              <a:buFontTx/>
              <a:buChar char="•"/>
              <a:tabLst/>
            </a:pPr>
            <a:endParaRPr kumimoji="0" lang="it-IT" b="0" i="0" u="none" strike="noStrike" cap="none" normalizeH="0" baseline="0" dirty="0" smtClean="0">
              <a:ln>
                <a:noFill/>
              </a:ln>
              <a:solidFill>
                <a:srgbClr val="B2284B"/>
              </a:solidFill>
              <a:effectLst/>
              <a:latin typeface="Roboto"/>
              <a:cs typeface="Arial" pitchFamily="34" charset="0"/>
            </a:endParaRPr>
          </a:p>
          <a:p>
            <a:pPr marL="0" marR="0" lvl="0" indent="0" algn="just" defTabSz="914400" rtl="0" eaLnBrk="0" fontAlgn="base" latinLnBrk="0" hangingPunct="0">
              <a:lnSpc>
                <a:spcPct val="100000"/>
              </a:lnSpc>
              <a:spcBef>
                <a:spcPct val="0"/>
              </a:spcBef>
              <a:spcAft>
                <a:spcPct val="0"/>
              </a:spcAft>
              <a:buClrTx/>
              <a:buSzPct val="150000"/>
              <a:buFontTx/>
              <a:buChar char="•"/>
              <a:tabLst/>
            </a:pPr>
            <a:endPar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Pct val="150000"/>
              <a:buFontTx/>
              <a:buChar char="•"/>
              <a:tabLst/>
            </a:pPr>
            <a:r>
              <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rPr>
              <a:t> Case</a:t>
            </a:r>
            <a:r>
              <a:rPr kumimoji="0" lang="it-IT" b="0" i="0" u="none" strike="noStrike" cap="none" normalizeH="0" dirty="0" smtClean="0">
                <a:ln>
                  <a:noFill/>
                </a:ln>
                <a:solidFill>
                  <a:srgbClr val="B2284B"/>
                </a:solidFill>
                <a:effectLst/>
                <a:latin typeface="Roboto"/>
                <a:ea typeface="Calibri" pitchFamily="34" charset="0"/>
                <a:cs typeface="Times New Roman" pitchFamily="18" charset="0"/>
              </a:rPr>
              <a:t> </a:t>
            </a:r>
            <a:r>
              <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rPr>
              <a:t>Montanini comune di Sant’Andrea Bagni (Parma)</a:t>
            </a:r>
          </a:p>
          <a:p>
            <a:pPr marL="0" marR="0" lvl="0" indent="0" algn="just" defTabSz="914400" rtl="0" eaLnBrk="0" fontAlgn="base" latinLnBrk="0" hangingPunct="0">
              <a:lnSpc>
                <a:spcPct val="100000"/>
              </a:lnSpc>
              <a:spcBef>
                <a:spcPct val="0"/>
              </a:spcBef>
              <a:spcAft>
                <a:spcPct val="0"/>
              </a:spcAft>
              <a:buClrTx/>
              <a:buSzPct val="150000"/>
              <a:buFontTx/>
              <a:buChar char="•"/>
              <a:tabLst/>
            </a:pPr>
            <a:endParaRPr kumimoji="0" lang="it-IT" b="0" i="0" u="none" strike="noStrike" cap="none" normalizeH="0" baseline="0" dirty="0" smtClean="0">
              <a:ln>
                <a:noFill/>
              </a:ln>
              <a:solidFill>
                <a:srgbClr val="B2284B"/>
              </a:solidFill>
              <a:effectLst/>
              <a:latin typeface="Roboto"/>
              <a:cs typeface="Arial" pitchFamily="34" charset="0"/>
            </a:endParaRPr>
          </a:p>
          <a:p>
            <a:pPr marL="0" marR="0" lvl="0" indent="0" algn="just" defTabSz="914400" rtl="0" eaLnBrk="0" fontAlgn="base" latinLnBrk="0" hangingPunct="0">
              <a:lnSpc>
                <a:spcPct val="100000"/>
              </a:lnSpc>
              <a:spcBef>
                <a:spcPct val="0"/>
              </a:spcBef>
              <a:spcAft>
                <a:spcPct val="0"/>
              </a:spcAft>
              <a:buClrTx/>
              <a:buSzPct val="150000"/>
              <a:buFontTx/>
              <a:buChar char="•"/>
              <a:tabLst/>
            </a:pPr>
            <a:endPar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Pct val="150000"/>
              <a:buFontTx/>
              <a:buChar char="•"/>
              <a:tabLst/>
            </a:pPr>
            <a:r>
              <a:rPr kumimoji="0" lang="it-IT" b="0" i="0" u="none" strike="noStrike" cap="none" normalizeH="0" baseline="0" dirty="0" smtClean="0">
                <a:ln>
                  <a:noFill/>
                </a:ln>
                <a:solidFill>
                  <a:srgbClr val="B2284B"/>
                </a:solidFill>
                <a:effectLst/>
                <a:latin typeface="Roboto"/>
                <a:ea typeface="Calibri" pitchFamily="34" charset="0"/>
                <a:cs typeface="Times New Roman" pitchFamily="18" charset="0"/>
              </a:rPr>
              <a:t> Silius (Ca)</a:t>
            </a:r>
          </a:p>
          <a:p>
            <a:pPr marL="0" marR="0" lvl="0" indent="0" algn="just" defTabSz="914400" rtl="0" eaLnBrk="0" fontAlgn="base" latinLnBrk="0" hangingPunct="0">
              <a:lnSpc>
                <a:spcPct val="100000"/>
              </a:lnSpc>
              <a:spcBef>
                <a:spcPct val="0"/>
              </a:spcBef>
              <a:spcAft>
                <a:spcPct val="0"/>
              </a:spcAft>
              <a:buClrTx/>
              <a:buSzPct val="150000"/>
              <a:buFontTx/>
              <a:buChar char="•"/>
              <a:tabLst/>
            </a:pPr>
            <a:endParaRPr kumimoji="0" lang="it-IT" b="0" i="0" u="none" strike="noStrike" cap="none" normalizeH="0" baseline="0" dirty="0" smtClean="0">
              <a:ln>
                <a:noFill/>
              </a:ln>
              <a:solidFill>
                <a:srgbClr val="B2284B"/>
              </a:solidFill>
              <a:effectLst/>
              <a:latin typeface="Roboto"/>
              <a:cs typeface="Arial" pitchFamily="34" charset="0"/>
            </a:endParaRPr>
          </a:p>
        </p:txBody>
      </p:sp>
      <p:pic>
        <p:nvPicPr>
          <p:cNvPr id="4" name="Picture 2" descr="http://www.mineralidelpiemonte.com/opale1.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095999" y="1369589"/>
            <a:ext cx="3720681" cy="2769274"/>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9265068" y="1489478"/>
            <a:ext cx="2323750" cy="584775"/>
          </a:xfrm>
          <a:prstGeom prst="rect">
            <a:avLst/>
          </a:prstGeom>
          <a:solidFill>
            <a:schemeClr val="bg1"/>
          </a:solidFill>
        </p:spPr>
        <p:txBody>
          <a:bodyPr wrap="square" rtlCol="0">
            <a:spAutoFit/>
          </a:bodyPr>
          <a:lstStyle/>
          <a:p>
            <a:r>
              <a:rPr lang="it-IT" sz="1600" b="1" dirty="0" smtClean="0">
                <a:solidFill>
                  <a:srgbClr val="B2284B"/>
                </a:solidFill>
                <a:latin typeface="Arial" panose="020B0604020202020204" pitchFamily="34" charset="0"/>
                <a:cs typeface="Arial" panose="020B0604020202020204" pitchFamily="34" charset="0"/>
              </a:rPr>
              <a:t>Opale con </a:t>
            </a:r>
            <a:r>
              <a:rPr lang="it-IT" sz="1600" b="1" dirty="0" err="1" smtClean="0">
                <a:solidFill>
                  <a:srgbClr val="B2284B"/>
                </a:solidFill>
                <a:latin typeface="Arial" panose="020B0604020202020204" pitchFamily="34" charset="0"/>
                <a:cs typeface="Arial" panose="020B0604020202020204" pitchFamily="34" charset="0"/>
              </a:rPr>
              <a:t>Todorokite</a:t>
            </a:r>
            <a:r>
              <a:rPr lang="it-IT" sz="1600" b="1" dirty="0" smtClean="0">
                <a:solidFill>
                  <a:srgbClr val="B2284B"/>
                </a:solidFill>
                <a:latin typeface="Arial" panose="020B0604020202020204" pitchFamily="34" charset="0"/>
                <a:cs typeface="Arial" panose="020B0604020202020204" pitchFamily="34" charset="0"/>
              </a:rPr>
              <a:t> </a:t>
            </a:r>
            <a:r>
              <a:rPr lang="it-IT" sz="1600" b="1" dirty="0" err="1" smtClean="0">
                <a:solidFill>
                  <a:srgbClr val="B2284B"/>
                </a:solidFill>
                <a:latin typeface="Arial" panose="020B0604020202020204" pitchFamily="34" charset="0"/>
                <a:cs typeface="Arial" panose="020B0604020202020204" pitchFamily="34" charset="0"/>
              </a:rPr>
              <a:t>Baldissero</a:t>
            </a:r>
            <a:r>
              <a:rPr lang="it-IT" sz="1600" b="1" dirty="0" smtClean="0">
                <a:solidFill>
                  <a:srgbClr val="B2284B"/>
                </a:solidFill>
                <a:latin typeface="Arial" panose="020B0604020202020204" pitchFamily="34" charset="0"/>
                <a:cs typeface="Arial" panose="020B0604020202020204" pitchFamily="34" charset="0"/>
              </a:rPr>
              <a:t> </a:t>
            </a:r>
            <a:r>
              <a:rPr lang="it-IT" sz="1600" b="1" dirty="0" err="1" smtClean="0">
                <a:solidFill>
                  <a:srgbClr val="B2284B"/>
                </a:solidFill>
                <a:latin typeface="Arial" panose="020B0604020202020204" pitchFamily="34" charset="0"/>
                <a:cs typeface="Arial" panose="020B0604020202020204" pitchFamily="34" charset="0"/>
              </a:rPr>
              <a:t>Canavese</a:t>
            </a:r>
            <a:endParaRPr lang="it-IT" sz="1600" b="1" dirty="0">
              <a:solidFill>
                <a:srgbClr val="B2284B"/>
              </a:solidFill>
              <a:latin typeface="Arial" panose="020B0604020202020204" pitchFamily="34" charset="0"/>
              <a:cs typeface="Arial" panose="020B0604020202020204" pitchFamily="34" charset="0"/>
            </a:endParaRPr>
          </a:p>
        </p:txBody>
      </p:sp>
      <p:pic>
        <p:nvPicPr>
          <p:cNvPr id="1026" name="Picture 2" descr="C:\Users\caucia\Desktop\39921128_952676018268637_7779663499503861760_n.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bwMode="auto">
          <a:xfrm>
            <a:off x="8258476" y="3892323"/>
            <a:ext cx="3773103" cy="2829828"/>
          </a:xfrm>
          <a:prstGeom prst="rect">
            <a:avLst/>
          </a:prstGeom>
          <a:noFill/>
        </p:spPr>
      </p:pic>
      <p:sp>
        <p:nvSpPr>
          <p:cNvPr id="7" name="CasellaDiTesto 6"/>
          <p:cNvSpPr txBox="1"/>
          <p:nvPr/>
        </p:nvSpPr>
        <p:spPr>
          <a:xfrm>
            <a:off x="8324147" y="3952572"/>
            <a:ext cx="3101040" cy="338554"/>
          </a:xfrm>
          <a:prstGeom prst="rect">
            <a:avLst/>
          </a:prstGeom>
          <a:noFill/>
        </p:spPr>
        <p:txBody>
          <a:bodyPr wrap="square" rtlCol="0">
            <a:spAutoFit/>
          </a:bodyPr>
          <a:lstStyle/>
          <a:p>
            <a:r>
              <a:rPr lang="it-IT" sz="1600" b="1" dirty="0" smtClean="0">
                <a:solidFill>
                  <a:srgbClr val="B2284B"/>
                </a:solidFill>
                <a:latin typeface="Arial" panose="020B0604020202020204" pitchFamily="34" charset="0"/>
                <a:cs typeface="Arial" panose="020B0604020202020204" pitchFamily="34" charset="0"/>
              </a:rPr>
              <a:t>Opale Case Montanini </a:t>
            </a:r>
            <a:endParaRPr lang="it-IT" sz="1600" b="1" dirty="0">
              <a:solidFill>
                <a:srgbClr val="B2284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450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31219" y="124493"/>
            <a:ext cx="10515600" cy="741781"/>
          </a:xfrm>
        </p:spPr>
        <p:txBody>
          <a:bodyPr/>
          <a:lstStyle/>
          <a:p>
            <a:r>
              <a:rPr lang="it-IT" dirty="0" smtClean="0"/>
              <a:t>CASELETTE: le varietà gemmologiche</a:t>
            </a:r>
            <a:endParaRPr lang="it-IT" dirty="0"/>
          </a:p>
        </p:txBody>
      </p:sp>
      <p:grpSp>
        <p:nvGrpSpPr>
          <p:cNvPr id="18" name="Gruppo 17"/>
          <p:cNvGrpSpPr/>
          <p:nvPr/>
        </p:nvGrpSpPr>
        <p:grpSpPr>
          <a:xfrm>
            <a:off x="183814" y="1056556"/>
            <a:ext cx="8312755" cy="5623377"/>
            <a:chOff x="4255300" y="469414"/>
            <a:chExt cx="8312755" cy="5623377"/>
          </a:xfrm>
        </p:grpSpPr>
        <p:pic>
          <p:nvPicPr>
            <p:cNvPr id="5" name="Immagine 4">
              <a:extLst>
                <a:ext uri="{FF2B5EF4-FFF2-40B4-BE49-F238E27FC236}">
                  <a16:creationId xmlns:a16="http://schemas.microsoft.com/office/drawing/2014/main" id="{3B31ADDD-2B1C-4281-AB70-B79CDE346ECE}"/>
                </a:ext>
              </a:extLst>
            </p:cNvPr>
            <p:cNvPicPr>
              <a:picLocks noChangeAspect="1"/>
            </p:cNvPicPr>
            <p:nvPr/>
          </p:nvPicPr>
          <p:blipFill>
            <a:blip r:embed="rId2"/>
            <a:stretch>
              <a:fillRect/>
            </a:stretch>
          </p:blipFill>
          <p:spPr>
            <a:xfrm>
              <a:off x="4255300" y="469414"/>
              <a:ext cx="2499145" cy="2585323"/>
            </a:xfrm>
            <a:prstGeom prst="rect">
              <a:avLst/>
            </a:prstGeom>
          </p:spPr>
        </p:pic>
        <p:pic>
          <p:nvPicPr>
            <p:cNvPr id="6" name="Immagine 5">
              <a:extLst>
                <a:ext uri="{FF2B5EF4-FFF2-40B4-BE49-F238E27FC236}">
                  <a16:creationId xmlns:a16="http://schemas.microsoft.com/office/drawing/2014/main" id="{6E057943-B8C5-4B9F-8688-B58D8393CF05}"/>
                </a:ext>
              </a:extLst>
            </p:cNvPr>
            <p:cNvPicPr>
              <a:picLocks noChangeAspect="1"/>
            </p:cNvPicPr>
            <p:nvPr/>
          </p:nvPicPr>
          <p:blipFill>
            <a:blip r:embed="rId3"/>
            <a:stretch>
              <a:fillRect/>
            </a:stretch>
          </p:blipFill>
          <p:spPr>
            <a:xfrm>
              <a:off x="6744777" y="469414"/>
              <a:ext cx="2789855" cy="2655807"/>
            </a:xfrm>
            <a:prstGeom prst="rect">
              <a:avLst/>
            </a:prstGeom>
          </p:spPr>
        </p:pic>
        <p:pic>
          <p:nvPicPr>
            <p:cNvPr id="7" name="Immagine 6">
              <a:extLst>
                <a:ext uri="{FF2B5EF4-FFF2-40B4-BE49-F238E27FC236}">
                  <a16:creationId xmlns:a16="http://schemas.microsoft.com/office/drawing/2014/main" id="{36D8A11A-6366-41C6-A361-1B6711EBC375}"/>
                </a:ext>
              </a:extLst>
            </p:cNvPr>
            <p:cNvPicPr>
              <a:picLocks noChangeAspect="1"/>
            </p:cNvPicPr>
            <p:nvPr/>
          </p:nvPicPr>
          <p:blipFill>
            <a:blip r:embed="rId4"/>
            <a:stretch>
              <a:fillRect/>
            </a:stretch>
          </p:blipFill>
          <p:spPr>
            <a:xfrm>
              <a:off x="9515296" y="469414"/>
              <a:ext cx="3052759" cy="2585323"/>
            </a:xfrm>
            <a:prstGeom prst="rect">
              <a:avLst/>
            </a:prstGeom>
          </p:spPr>
        </p:pic>
        <p:pic>
          <p:nvPicPr>
            <p:cNvPr id="8" name="Immagine 7">
              <a:extLst>
                <a:ext uri="{FF2B5EF4-FFF2-40B4-BE49-F238E27FC236}">
                  <a16:creationId xmlns:a16="http://schemas.microsoft.com/office/drawing/2014/main" id="{002E4E94-80F2-4095-A871-24AE69FC082B}"/>
                </a:ext>
              </a:extLst>
            </p:cNvPr>
            <p:cNvPicPr>
              <a:picLocks noChangeAspect="1"/>
            </p:cNvPicPr>
            <p:nvPr/>
          </p:nvPicPr>
          <p:blipFill>
            <a:blip r:embed="rId5"/>
            <a:stretch>
              <a:fillRect/>
            </a:stretch>
          </p:blipFill>
          <p:spPr>
            <a:xfrm>
              <a:off x="4255300" y="3054737"/>
              <a:ext cx="2479809" cy="3037125"/>
            </a:xfrm>
            <a:prstGeom prst="rect">
              <a:avLst/>
            </a:prstGeom>
          </p:spPr>
        </p:pic>
        <p:pic>
          <p:nvPicPr>
            <p:cNvPr id="9" name="Immagine 8">
              <a:extLst>
                <a:ext uri="{FF2B5EF4-FFF2-40B4-BE49-F238E27FC236}">
                  <a16:creationId xmlns:a16="http://schemas.microsoft.com/office/drawing/2014/main" id="{930DE540-46A8-4D66-97B2-B64EFA7F3EAB}"/>
                </a:ext>
              </a:extLst>
            </p:cNvPr>
            <p:cNvPicPr>
              <a:picLocks noChangeAspect="1"/>
            </p:cNvPicPr>
            <p:nvPr/>
          </p:nvPicPr>
          <p:blipFill>
            <a:blip r:embed="rId6"/>
            <a:stretch>
              <a:fillRect/>
            </a:stretch>
          </p:blipFill>
          <p:spPr>
            <a:xfrm>
              <a:off x="6725441" y="3054737"/>
              <a:ext cx="2789855" cy="3037125"/>
            </a:xfrm>
            <a:prstGeom prst="rect">
              <a:avLst/>
            </a:prstGeom>
          </p:spPr>
        </p:pic>
        <p:pic>
          <p:nvPicPr>
            <p:cNvPr id="10" name="Immagine 9">
              <a:extLst>
                <a:ext uri="{FF2B5EF4-FFF2-40B4-BE49-F238E27FC236}">
                  <a16:creationId xmlns:a16="http://schemas.microsoft.com/office/drawing/2014/main" id="{8B17F121-4891-4114-8535-AE86570C037A}"/>
                </a:ext>
              </a:extLst>
            </p:cNvPr>
            <p:cNvPicPr>
              <a:picLocks noChangeAspect="1"/>
            </p:cNvPicPr>
            <p:nvPr/>
          </p:nvPicPr>
          <p:blipFill>
            <a:blip r:embed="rId7"/>
            <a:stretch>
              <a:fillRect/>
            </a:stretch>
          </p:blipFill>
          <p:spPr>
            <a:xfrm>
              <a:off x="9495960" y="3035638"/>
              <a:ext cx="3045473" cy="3057153"/>
            </a:xfrm>
            <a:prstGeom prst="rect">
              <a:avLst/>
            </a:prstGeom>
          </p:spPr>
        </p:pic>
      </p:grpSp>
    </p:spTree>
    <p:extLst>
      <p:ext uri="{BB962C8B-B14F-4D97-AF65-F5344CB8AC3E}">
        <p14:creationId xmlns:p14="http://schemas.microsoft.com/office/powerpoint/2010/main" val="566169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336395" y="175555"/>
            <a:ext cx="11561956" cy="749996"/>
          </a:xfrm>
        </p:spPr>
        <p:txBody>
          <a:bodyPr>
            <a:normAutofit/>
          </a:bodyPr>
          <a:lstStyle/>
          <a:p>
            <a:r>
              <a:rPr lang="it-IT" sz="4000" dirty="0">
                <a:solidFill>
                  <a:srgbClr val="B2284B"/>
                </a:solidFill>
                <a:latin typeface="Trebuchet MS" panose="020B0603020202020204" pitchFamily="34" charset="0"/>
              </a:rPr>
              <a:t>LA CAMPIONATURA</a:t>
            </a:r>
          </a:p>
        </p:txBody>
      </p:sp>
      <p:pic>
        <p:nvPicPr>
          <p:cNvPr id="2" name="Immagin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232087" y="55755"/>
            <a:ext cx="5833533" cy="6750595"/>
          </a:xfrm>
          <a:prstGeom prst="rect">
            <a:avLst/>
          </a:prstGeom>
        </p:spPr>
      </p:pic>
      <p:pic>
        <p:nvPicPr>
          <p:cNvPr id="3" name="Immagine 2"/>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62872" y="1012241"/>
            <a:ext cx="7520680" cy="4362645"/>
          </a:xfrm>
          <a:prstGeom prst="rect">
            <a:avLst/>
          </a:prstGeom>
          <a:ln w="57150">
            <a:solidFill>
              <a:srgbClr val="B2284B"/>
            </a:solidFill>
          </a:ln>
        </p:spPr>
      </p:pic>
      <p:cxnSp>
        <p:nvCxnSpPr>
          <p:cNvPr id="7" name="Connettore 2 6"/>
          <p:cNvCxnSpPr/>
          <p:nvPr/>
        </p:nvCxnSpPr>
        <p:spPr>
          <a:xfrm flipV="1">
            <a:off x="7761249" y="1204332"/>
            <a:ext cx="1427356" cy="1806498"/>
          </a:xfrm>
          <a:prstGeom prst="straightConnector1">
            <a:avLst/>
          </a:prstGeom>
          <a:ln w="28575">
            <a:solidFill>
              <a:srgbClr val="B2284B"/>
            </a:solidFill>
            <a:tailEnd type="triangle"/>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175983" y="5490453"/>
            <a:ext cx="5999356" cy="1200329"/>
          </a:xfrm>
          <a:prstGeom prst="rect">
            <a:avLst/>
          </a:prstGeom>
          <a:noFill/>
        </p:spPr>
        <p:txBody>
          <a:bodyPr wrap="square" rtlCol="0">
            <a:spAutoFit/>
          </a:bodyPr>
          <a:lstStyle/>
          <a:p>
            <a:pPr algn="just"/>
            <a:r>
              <a:rPr lang="it-IT" sz="2400" dirty="0">
                <a:solidFill>
                  <a:srgbClr val="B2284B"/>
                </a:solidFill>
                <a:latin typeface="Trebuchet MS" panose="020B0603020202020204" pitchFamily="34" charset="0"/>
              </a:rPr>
              <a:t>Affioramento di Caselette: gli opali si trovano come riempimento di fratture, associati a magnesite.</a:t>
            </a:r>
          </a:p>
        </p:txBody>
      </p:sp>
    </p:spTree>
    <p:extLst>
      <p:ext uri="{BB962C8B-B14F-4D97-AF65-F5344CB8AC3E}">
        <p14:creationId xmlns:p14="http://schemas.microsoft.com/office/powerpoint/2010/main" val="1223343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olo 3"/>
          <p:cNvSpPr>
            <a:spLocks noGrp="1"/>
          </p:cNvSpPr>
          <p:nvPr>
            <p:ph type="title"/>
          </p:nvPr>
        </p:nvSpPr>
        <p:spPr>
          <a:xfrm>
            <a:off x="336395" y="175555"/>
            <a:ext cx="11561956" cy="749996"/>
          </a:xfrm>
        </p:spPr>
        <p:txBody>
          <a:bodyPr>
            <a:normAutofit/>
          </a:bodyPr>
          <a:lstStyle/>
          <a:p>
            <a:r>
              <a:rPr lang="it-IT" sz="4000" dirty="0">
                <a:solidFill>
                  <a:srgbClr val="B2284B"/>
                </a:solidFill>
                <a:latin typeface="Trebuchet MS" panose="020B0603020202020204" pitchFamily="34" charset="0"/>
              </a:rPr>
              <a:t>METODOLOGIA ANALITICA </a:t>
            </a:r>
          </a:p>
        </p:txBody>
      </p:sp>
      <p:sp>
        <p:nvSpPr>
          <p:cNvPr id="5" name="Rettangolo 4"/>
          <p:cNvSpPr/>
          <p:nvPr/>
        </p:nvSpPr>
        <p:spPr>
          <a:xfrm>
            <a:off x="669073" y="1274786"/>
            <a:ext cx="11195824" cy="5245154"/>
          </a:xfrm>
          <a:prstGeom prst="rect">
            <a:avLst/>
          </a:prstGeom>
        </p:spPr>
        <p:txBody>
          <a:bodyPr wrap="square">
            <a:spAutoFit/>
          </a:bodyPr>
          <a:lstStyle/>
          <a:p>
            <a:pPr marL="285750" indent="-285750" algn="just">
              <a:lnSpc>
                <a:spcPct val="107000"/>
              </a:lnSpc>
              <a:spcAft>
                <a:spcPts val="800"/>
              </a:spcAft>
              <a:buSzPct val="200000"/>
              <a:buFont typeface="Wingdings" panose="05000000000000000000" pitchFamily="2" charset="2"/>
              <a:buChar char="§"/>
            </a:pPr>
            <a:r>
              <a:rPr lang="it-IT" sz="3200" dirty="0">
                <a:solidFill>
                  <a:srgbClr val="B2284B"/>
                </a:solidFill>
                <a:latin typeface="Trebuchet MS" panose="020B0603020202020204" pitchFamily="34" charset="0"/>
                <a:ea typeface="Calibri" panose="020F0502020204030204" pitchFamily="34" charset="0"/>
                <a:cs typeface="Times New Roman" panose="02020603050405020304" pitchFamily="18" charset="0"/>
              </a:rPr>
              <a:t>INDAGINI NON INVASIVE: analisi fisico-ottiche e gemmologiche (indice del colore, </a:t>
            </a:r>
            <a:r>
              <a:rPr lang="it-IT" sz="3200" dirty="0" smtClean="0">
                <a:solidFill>
                  <a:srgbClr val="B2284B"/>
                </a:solidFill>
                <a:latin typeface="Trebuchet MS" panose="020B0603020202020204" pitchFamily="34" charset="0"/>
                <a:ea typeface="Calibri" panose="020F0502020204030204" pitchFamily="34" charset="0"/>
                <a:cs typeface="Times New Roman" panose="02020603050405020304" pitchFamily="18" charset="0"/>
              </a:rPr>
              <a:t>peso specifico, </a:t>
            </a:r>
            <a:r>
              <a:rPr lang="it-IT" sz="3200" dirty="0">
                <a:solidFill>
                  <a:srgbClr val="B2284B"/>
                </a:solidFill>
                <a:latin typeface="Trebuchet MS" panose="020B0603020202020204" pitchFamily="34" charset="0"/>
                <a:ea typeface="Calibri" panose="020F0502020204030204" pitchFamily="34" charset="0"/>
                <a:cs typeface="Times New Roman" panose="02020603050405020304" pitchFamily="18" charset="0"/>
              </a:rPr>
              <a:t>indice di rifrazione, osservazioni UV, microscopia ottica, analisi delle inclusioni)</a:t>
            </a:r>
          </a:p>
          <a:p>
            <a:pPr marL="285750" indent="-285750" algn="just">
              <a:lnSpc>
                <a:spcPct val="107000"/>
              </a:lnSpc>
              <a:spcAft>
                <a:spcPts val="800"/>
              </a:spcAft>
              <a:buSzPct val="200000"/>
              <a:buFont typeface="Wingdings" panose="05000000000000000000" pitchFamily="2" charset="2"/>
              <a:buChar char="§"/>
            </a:pPr>
            <a:endParaRPr lang="it-IT" sz="3200" dirty="0">
              <a:solidFill>
                <a:srgbClr val="B2284B"/>
              </a:solidFill>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SzPct val="200000"/>
              <a:buFont typeface="Wingdings" panose="05000000000000000000" pitchFamily="2" charset="2"/>
              <a:buChar char="§"/>
            </a:pPr>
            <a:r>
              <a:rPr lang="it-IT" sz="3200" dirty="0">
                <a:solidFill>
                  <a:srgbClr val="B2284B"/>
                </a:solidFill>
                <a:latin typeface="Trebuchet MS" panose="020B0603020202020204" pitchFamily="34" charset="0"/>
                <a:ea typeface="Calibri" panose="020F0502020204030204" pitchFamily="34" charset="0"/>
                <a:cs typeface="Times New Roman" panose="02020603050405020304" pitchFamily="18" charset="0"/>
              </a:rPr>
              <a:t>INDAGINI MICRO-INVASIVE: microscopia elettronica a scansione, microanalisi EDS, LA ICP MS.</a:t>
            </a:r>
          </a:p>
          <a:p>
            <a:pPr marL="285750" indent="-285750" algn="just">
              <a:lnSpc>
                <a:spcPct val="107000"/>
              </a:lnSpc>
              <a:spcAft>
                <a:spcPts val="800"/>
              </a:spcAft>
              <a:buSzPct val="200000"/>
              <a:buFont typeface="Wingdings" panose="05000000000000000000" pitchFamily="2" charset="2"/>
              <a:buChar char="§"/>
            </a:pPr>
            <a:endParaRPr lang="it-IT" sz="3200" dirty="0">
              <a:solidFill>
                <a:srgbClr val="B2284B"/>
              </a:solidFill>
              <a:latin typeface="Trebuchet MS" panose="020B060302020202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SzPct val="200000"/>
              <a:buFont typeface="Wingdings" panose="05000000000000000000" pitchFamily="2" charset="2"/>
              <a:buChar char="§"/>
            </a:pPr>
            <a:r>
              <a:rPr lang="it-IT" sz="3200" dirty="0">
                <a:solidFill>
                  <a:srgbClr val="B2284B"/>
                </a:solidFill>
                <a:latin typeface="Trebuchet MS" panose="020B0603020202020204" pitchFamily="34" charset="0"/>
                <a:ea typeface="Calibri" panose="020F0502020204030204" pitchFamily="34" charset="0"/>
                <a:cs typeface="Times New Roman" panose="02020603050405020304" pitchFamily="18" charset="0"/>
              </a:rPr>
              <a:t>INDAGINI INVASIVE: </a:t>
            </a:r>
            <a:r>
              <a:rPr lang="it-IT" sz="3200" dirty="0" err="1">
                <a:solidFill>
                  <a:srgbClr val="B2284B"/>
                </a:solidFill>
                <a:latin typeface="Trebuchet MS" panose="020B0603020202020204" pitchFamily="34" charset="0"/>
                <a:ea typeface="Calibri" panose="020F0502020204030204" pitchFamily="34" charset="0"/>
                <a:cs typeface="Times New Roman" panose="02020603050405020304" pitchFamily="18" charset="0"/>
              </a:rPr>
              <a:t>diffrattometria</a:t>
            </a:r>
            <a:r>
              <a:rPr lang="it-IT" sz="3200" dirty="0">
                <a:solidFill>
                  <a:srgbClr val="B2284B"/>
                </a:solidFill>
                <a:latin typeface="Trebuchet MS" panose="020B0603020202020204" pitchFamily="34" charset="0"/>
                <a:ea typeface="Calibri" panose="020F0502020204030204" pitchFamily="34" charset="0"/>
                <a:cs typeface="Times New Roman" panose="02020603050405020304" pitchFamily="18" charset="0"/>
              </a:rPr>
              <a:t> RX di polveri</a:t>
            </a:r>
          </a:p>
        </p:txBody>
      </p:sp>
    </p:spTree>
    <p:extLst>
      <p:ext uri="{BB962C8B-B14F-4D97-AF65-F5344CB8AC3E}">
        <p14:creationId xmlns:p14="http://schemas.microsoft.com/office/powerpoint/2010/main" val="535975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1605</TotalTime>
  <Words>1090</Words>
  <Application>Microsoft Office PowerPoint</Application>
  <PresentationFormat>Widescreen</PresentationFormat>
  <Paragraphs>116</Paragraphs>
  <Slides>20</Slides>
  <Notes>6</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20</vt:i4>
      </vt:variant>
    </vt:vector>
  </HeadingPairs>
  <TitlesOfParts>
    <vt:vector size="29" baseType="lpstr">
      <vt:lpstr>Arial</vt:lpstr>
      <vt:lpstr>Calibri</vt:lpstr>
      <vt:lpstr>Calibri Light</vt:lpstr>
      <vt:lpstr>Roboto</vt:lpstr>
      <vt:lpstr>Roboto Medium</vt:lpstr>
      <vt:lpstr>Times New Roman</vt:lpstr>
      <vt:lpstr>Trebuchet MS</vt:lpstr>
      <vt:lpstr>Wingdings</vt:lpstr>
      <vt:lpstr>Tema di Office</vt:lpstr>
      <vt:lpstr>Presentazione standard di PowerPoint</vt:lpstr>
      <vt:lpstr>Presentazione standard di PowerPoint</vt:lpstr>
      <vt:lpstr>IL PROGETTO DI RICERCA:  i minerali qualità gemma in contesti italiani</vt:lpstr>
      <vt:lpstr>IL PROGETTO DI RICERCA  i minerali qualità gemma in contesti italiani</vt:lpstr>
      <vt:lpstr>IL PROGETTO DI RICERCA  i minerali qualità gemma in contesti italiani</vt:lpstr>
      <vt:lpstr>IL PROGETTO DI RICERCA:  i minerali qualità gemma in contesti italiani: gli opali</vt:lpstr>
      <vt:lpstr>CASELETTE: le varietà gemmologiche</vt:lpstr>
      <vt:lpstr>LA CAMPIONATURA</vt:lpstr>
      <vt:lpstr>METODOLOGIA ANALITICA </vt:lpstr>
      <vt:lpstr>LA CAMPIONATURA: i grezzi </vt:lpstr>
      <vt:lpstr>Presentazione standard di PowerPoint</vt:lpstr>
      <vt:lpstr>LUCE DIRETTA / UV</vt:lpstr>
      <vt:lpstr>I CARATTERI GEMMOLOGICI</vt:lpstr>
      <vt:lpstr>SEM: MICROTESSITURE</vt:lpstr>
      <vt:lpstr>XRPD</vt:lpstr>
      <vt:lpstr>Ba – INDICATORE DEL PROCESSO GENETICO</vt:lpstr>
      <vt:lpstr>ancora alcuni aspetti gemmologici</vt:lpstr>
      <vt:lpstr>alcuni aspetti archeometrici</vt:lpstr>
      <vt:lpstr>CONCLUSIONI</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mariapia.riccardi@unipv.it</dc:creator>
  <cp:lastModifiedBy>caucia</cp:lastModifiedBy>
  <cp:revision>120</cp:revision>
  <dcterms:created xsi:type="dcterms:W3CDTF">2018-06-26T10:19:55Z</dcterms:created>
  <dcterms:modified xsi:type="dcterms:W3CDTF">2022-09-29T16:38:34Z</dcterms:modified>
</cp:coreProperties>
</file>