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6" r:id="rId4"/>
    <p:sldId id="285" r:id="rId5"/>
    <p:sldId id="284" r:id="rId6"/>
    <p:sldId id="289" r:id="rId7"/>
    <p:sldId id="288" r:id="rId8"/>
    <p:sldId id="287" r:id="rId9"/>
    <p:sldId id="292" r:id="rId10"/>
    <p:sldId id="291" r:id="rId11"/>
    <p:sldId id="290" r:id="rId12"/>
    <p:sldId id="294" r:id="rId13"/>
    <p:sldId id="293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4" r:id="rId22"/>
    <p:sldId id="305" r:id="rId23"/>
    <p:sldId id="306" r:id="rId24"/>
    <p:sldId id="307" r:id="rId25"/>
    <p:sldId id="308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282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55F"/>
    <a:srgbClr val="534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78995" autoAdjust="0"/>
  </p:normalViewPr>
  <p:slideViewPr>
    <p:cSldViewPr snapToGrid="0">
      <p:cViewPr varScale="1">
        <p:scale>
          <a:sx n="59" d="100"/>
          <a:sy n="59" d="100"/>
        </p:scale>
        <p:origin x="146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osta\Desktop\Numerosit&#224;%20concessioni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32481862219452E-2"/>
          <c:y val="6.3909789100541223E-2"/>
          <c:w val="0.87013152546328154"/>
          <c:h val="0.8195490602304698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Foglio1!$B$3:$B$163</c:f>
              <c:numCache>
                <c:formatCode>General</c:formatCode>
                <c:ptCount val="161"/>
                <c:pt idx="0">
                  <c:v>1723</c:v>
                </c:pt>
                <c:pt idx="1">
                  <c:v>1724</c:v>
                </c:pt>
                <c:pt idx="2">
                  <c:v>1725</c:v>
                </c:pt>
                <c:pt idx="3">
                  <c:v>1726</c:v>
                </c:pt>
                <c:pt idx="4">
                  <c:v>1727</c:v>
                </c:pt>
                <c:pt idx="5">
                  <c:v>1728</c:v>
                </c:pt>
                <c:pt idx="6">
                  <c:v>1729</c:v>
                </c:pt>
                <c:pt idx="7">
                  <c:v>1730</c:v>
                </c:pt>
                <c:pt idx="8">
                  <c:v>1731</c:v>
                </c:pt>
                <c:pt idx="9">
                  <c:v>1732</c:v>
                </c:pt>
                <c:pt idx="10">
                  <c:v>1733</c:v>
                </c:pt>
                <c:pt idx="11">
                  <c:v>1734</c:v>
                </c:pt>
                <c:pt idx="12">
                  <c:v>1735</c:v>
                </c:pt>
                <c:pt idx="13">
                  <c:v>1736</c:v>
                </c:pt>
                <c:pt idx="14">
                  <c:v>1737</c:v>
                </c:pt>
                <c:pt idx="15">
                  <c:v>1738</c:v>
                </c:pt>
                <c:pt idx="16">
                  <c:v>1739</c:v>
                </c:pt>
                <c:pt idx="17">
                  <c:v>1740</c:v>
                </c:pt>
                <c:pt idx="18">
                  <c:v>1741</c:v>
                </c:pt>
                <c:pt idx="19">
                  <c:v>1742</c:v>
                </c:pt>
                <c:pt idx="20">
                  <c:v>1743</c:v>
                </c:pt>
                <c:pt idx="21">
                  <c:v>1744</c:v>
                </c:pt>
                <c:pt idx="22">
                  <c:v>1745</c:v>
                </c:pt>
                <c:pt idx="23">
                  <c:v>1746</c:v>
                </c:pt>
                <c:pt idx="24">
                  <c:v>1747</c:v>
                </c:pt>
                <c:pt idx="25">
                  <c:v>1748</c:v>
                </c:pt>
                <c:pt idx="26">
                  <c:v>1749</c:v>
                </c:pt>
                <c:pt idx="27">
                  <c:v>1750</c:v>
                </c:pt>
                <c:pt idx="28">
                  <c:v>1751</c:v>
                </c:pt>
                <c:pt idx="29">
                  <c:v>1752</c:v>
                </c:pt>
                <c:pt idx="30">
                  <c:v>1753</c:v>
                </c:pt>
                <c:pt idx="31">
                  <c:v>1754</c:v>
                </c:pt>
                <c:pt idx="32">
                  <c:v>1755</c:v>
                </c:pt>
                <c:pt idx="33">
                  <c:v>1756</c:v>
                </c:pt>
                <c:pt idx="34">
                  <c:v>1757</c:v>
                </c:pt>
                <c:pt idx="35">
                  <c:v>1758</c:v>
                </c:pt>
                <c:pt idx="36">
                  <c:v>1759</c:v>
                </c:pt>
                <c:pt idx="37">
                  <c:v>1760</c:v>
                </c:pt>
                <c:pt idx="38">
                  <c:v>1761</c:v>
                </c:pt>
                <c:pt idx="39">
                  <c:v>1762</c:v>
                </c:pt>
                <c:pt idx="40">
                  <c:v>1763</c:v>
                </c:pt>
                <c:pt idx="41">
                  <c:v>1764</c:v>
                </c:pt>
                <c:pt idx="42">
                  <c:v>1765</c:v>
                </c:pt>
                <c:pt idx="43">
                  <c:v>1766</c:v>
                </c:pt>
                <c:pt idx="44">
                  <c:v>1767</c:v>
                </c:pt>
                <c:pt idx="45">
                  <c:v>1768</c:v>
                </c:pt>
                <c:pt idx="46">
                  <c:v>1769</c:v>
                </c:pt>
                <c:pt idx="47">
                  <c:v>1770</c:v>
                </c:pt>
                <c:pt idx="48">
                  <c:v>1771</c:v>
                </c:pt>
                <c:pt idx="49">
                  <c:v>1772</c:v>
                </c:pt>
                <c:pt idx="50">
                  <c:v>1773</c:v>
                </c:pt>
                <c:pt idx="51">
                  <c:v>1774</c:v>
                </c:pt>
                <c:pt idx="52">
                  <c:v>1775</c:v>
                </c:pt>
                <c:pt idx="53">
                  <c:v>1776</c:v>
                </c:pt>
                <c:pt idx="54">
                  <c:v>1777</c:v>
                </c:pt>
                <c:pt idx="55">
                  <c:v>1778</c:v>
                </c:pt>
                <c:pt idx="56">
                  <c:v>1779</c:v>
                </c:pt>
                <c:pt idx="57">
                  <c:v>1780</c:v>
                </c:pt>
                <c:pt idx="58">
                  <c:v>1781</c:v>
                </c:pt>
                <c:pt idx="59">
                  <c:v>1782</c:v>
                </c:pt>
                <c:pt idx="60">
                  <c:v>1783</c:v>
                </c:pt>
                <c:pt idx="61">
                  <c:v>1784</c:v>
                </c:pt>
                <c:pt idx="62">
                  <c:v>1785</c:v>
                </c:pt>
                <c:pt idx="63">
                  <c:v>1786</c:v>
                </c:pt>
                <c:pt idx="64">
                  <c:v>1787</c:v>
                </c:pt>
                <c:pt idx="65">
                  <c:v>1788</c:v>
                </c:pt>
                <c:pt idx="66">
                  <c:v>1789</c:v>
                </c:pt>
                <c:pt idx="67">
                  <c:v>1790</c:v>
                </c:pt>
                <c:pt idx="68">
                  <c:v>1791</c:v>
                </c:pt>
                <c:pt idx="69">
                  <c:v>1792</c:v>
                </c:pt>
                <c:pt idx="70">
                  <c:v>1793</c:v>
                </c:pt>
                <c:pt idx="71">
                  <c:v>1794</c:v>
                </c:pt>
                <c:pt idx="72">
                  <c:v>1795</c:v>
                </c:pt>
                <c:pt idx="73">
                  <c:v>1796</c:v>
                </c:pt>
                <c:pt idx="74">
                  <c:v>1797</c:v>
                </c:pt>
                <c:pt idx="75">
                  <c:v>1798</c:v>
                </c:pt>
                <c:pt idx="76">
                  <c:v>1799</c:v>
                </c:pt>
                <c:pt idx="77">
                  <c:v>1800</c:v>
                </c:pt>
                <c:pt idx="78">
                  <c:v>1801</c:v>
                </c:pt>
                <c:pt idx="79">
                  <c:v>1802</c:v>
                </c:pt>
                <c:pt idx="80">
                  <c:v>1803</c:v>
                </c:pt>
                <c:pt idx="81">
                  <c:v>1804</c:v>
                </c:pt>
                <c:pt idx="82">
                  <c:v>1805</c:v>
                </c:pt>
                <c:pt idx="83">
                  <c:v>1806</c:v>
                </c:pt>
                <c:pt idx="84">
                  <c:v>1807</c:v>
                </c:pt>
                <c:pt idx="85">
                  <c:v>1808</c:v>
                </c:pt>
                <c:pt idx="86">
                  <c:v>1809</c:v>
                </c:pt>
                <c:pt idx="87">
                  <c:v>1810</c:v>
                </c:pt>
                <c:pt idx="88">
                  <c:v>1811</c:v>
                </c:pt>
                <c:pt idx="89">
                  <c:v>1812</c:v>
                </c:pt>
                <c:pt idx="90">
                  <c:v>1813</c:v>
                </c:pt>
                <c:pt idx="91">
                  <c:v>1814</c:v>
                </c:pt>
                <c:pt idx="92">
                  <c:v>1815</c:v>
                </c:pt>
                <c:pt idx="93">
                  <c:v>1816</c:v>
                </c:pt>
                <c:pt idx="94">
                  <c:v>1817</c:v>
                </c:pt>
                <c:pt idx="95">
                  <c:v>1818</c:v>
                </c:pt>
                <c:pt idx="96">
                  <c:v>1819</c:v>
                </c:pt>
                <c:pt idx="97">
                  <c:v>1820</c:v>
                </c:pt>
                <c:pt idx="98">
                  <c:v>1821</c:v>
                </c:pt>
                <c:pt idx="99">
                  <c:v>1822</c:v>
                </c:pt>
                <c:pt idx="100">
                  <c:v>1823</c:v>
                </c:pt>
                <c:pt idx="101">
                  <c:v>1824</c:v>
                </c:pt>
                <c:pt idx="102">
                  <c:v>1825</c:v>
                </c:pt>
                <c:pt idx="103">
                  <c:v>1826</c:v>
                </c:pt>
                <c:pt idx="104">
                  <c:v>1827</c:v>
                </c:pt>
                <c:pt idx="105">
                  <c:v>1828</c:v>
                </c:pt>
                <c:pt idx="106">
                  <c:v>1829</c:v>
                </c:pt>
                <c:pt idx="107">
                  <c:v>1830</c:v>
                </c:pt>
                <c:pt idx="108">
                  <c:v>1831</c:v>
                </c:pt>
                <c:pt idx="109">
                  <c:v>1832</c:v>
                </c:pt>
                <c:pt idx="110">
                  <c:v>1833</c:v>
                </c:pt>
                <c:pt idx="111">
                  <c:v>1834</c:v>
                </c:pt>
                <c:pt idx="112">
                  <c:v>1835</c:v>
                </c:pt>
                <c:pt idx="113">
                  <c:v>1836</c:v>
                </c:pt>
                <c:pt idx="114">
                  <c:v>1837</c:v>
                </c:pt>
                <c:pt idx="115">
                  <c:v>1838</c:v>
                </c:pt>
                <c:pt idx="116">
                  <c:v>1839</c:v>
                </c:pt>
                <c:pt idx="117">
                  <c:v>1840</c:v>
                </c:pt>
                <c:pt idx="118">
                  <c:v>1841</c:v>
                </c:pt>
                <c:pt idx="119">
                  <c:v>1842</c:v>
                </c:pt>
                <c:pt idx="120">
                  <c:v>1843</c:v>
                </c:pt>
                <c:pt idx="121">
                  <c:v>1844</c:v>
                </c:pt>
                <c:pt idx="122">
                  <c:v>1845</c:v>
                </c:pt>
                <c:pt idx="123">
                  <c:v>1846</c:v>
                </c:pt>
                <c:pt idx="124">
                  <c:v>1847</c:v>
                </c:pt>
                <c:pt idx="125">
                  <c:v>1848</c:v>
                </c:pt>
                <c:pt idx="126">
                  <c:v>1849</c:v>
                </c:pt>
                <c:pt idx="127">
                  <c:v>1850</c:v>
                </c:pt>
                <c:pt idx="128">
                  <c:v>1851</c:v>
                </c:pt>
                <c:pt idx="129">
                  <c:v>1852</c:v>
                </c:pt>
                <c:pt idx="130">
                  <c:v>1853</c:v>
                </c:pt>
                <c:pt idx="131">
                  <c:v>1854</c:v>
                </c:pt>
                <c:pt idx="132">
                  <c:v>1855</c:v>
                </c:pt>
                <c:pt idx="133">
                  <c:v>1856</c:v>
                </c:pt>
                <c:pt idx="134">
                  <c:v>1857</c:v>
                </c:pt>
                <c:pt idx="135">
                  <c:v>1858</c:v>
                </c:pt>
                <c:pt idx="136">
                  <c:v>1859</c:v>
                </c:pt>
                <c:pt idx="137">
                  <c:v>1860</c:v>
                </c:pt>
                <c:pt idx="138">
                  <c:v>1861</c:v>
                </c:pt>
                <c:pt idx="139">
                  <c:v>1862</c:v>
                </c:pt>
                <c:pt idx="140">
                  <c:v>1863</c:v>
                </c:pt>
                <c:pt idx="141">
                  <c:v>1864</c:v>
                </c:pt>
                <c:pt idx="142">
                  <c:v>1865</c:v>
                </c:pt>
                <c:pt idx="143">
                  <c:v>1866</c:v>
                </c:pt>
                <c:pt idx="144">
                  <c:v>1867</c:v>
                </c:pt>
                <c:pt idx="145">
                  <c:v>1868</c:v>
                </c:pt>
                <c:pt idx="146">
                  <c:v>1869</c:v>
                </c:pt>
                <c:pt idx="147">
                  <c:v>1870</c:v>
                </c:pt>
                <c:pt idx="148">
                  <c:v>1871</c:v>
                </c:pt>
                <c:pt idx="149">
                  <c:v>1872</c:v>
                </c:pt>
                <c:pt idx="150">
                  <c:v>1873</c:v>
                </c:pt>
                <c:pt idx="151">
                  <c:v>1874</c:v>
                </c:pt>
                <c:pt idx="152">
                  <c:v>1875</c:v>
                </c:pt>
                <c:pt idx="153">
                  <c:v>1876</c:v>
                </c:pt>
                <c:pt idx="154">
                  <c:v>1877</c:v>
                </c:pt>
                <c:pt idx="155">
                  <c:v>1878</c:v>
                </c:pt>
                <c:pt idx="156">
                  <c:v>1879</c:v>
                </c:pt>
                <c:pt idx="157">
                  <c:v>1880</c:v>
                </c:pt>
                <c:pt idx="158">
                  <c:v>1881</c:v>
                </c:pt>
                <c:pt idx="159">
                  <c:v>1882</c:v>
                </c:pt>
                <c:pt idx="160">
                  <c:v>1883</c:v>
                </c:pt>
              </c:numCache>
            </c:numRef>
          </c:xVal>
          <c:yVal>
            <c:numRef>
              <c:f>Foglio1!$C$3:$C$163</c:f>
              <c:numCache>
                <c:formatCode>General</c:formatCode>
                <c:ptCount val="161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4">
                  <c:v>1</c:v>
                </c:pt>
                <c:pt idx="5">
                  <c:v>7</c:v>
                </c:pt>
                <c:pt idx="6">
                  <c:v>9</c:v>
                </c:pt>
                <c:pt idx="7">
                  <c:v>10</c:v>
                </c:pt>
                <c:pt idx="10">
                  <c:v>4</c:v>
                </c:pt>
                <c:pt idx="11">
                  <c:v>8</c:v>
                </c:pt>
                <c:pt idx="12">
                  <c:v>2</c:v>
                </c:pt>
                <c:pt idx="13">
                  <c:v>2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10</c:v>
                </c:pt>
                <c:pt idx="19">
                  <c:v>7</c:v>
                </c:pt>
                <c:pt idx="20">
                  <c:v>5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3</c:v>
                </c:pt>
                <c:pt idx="25">
                  <c:v>3</c:v>
                </c:pt>
                <c:pt idx="26">
                  <c:v>2</c:v>
                </c:pt>
                <c:pt idx="27">
                  <c:v>6</c:v>
                </c:pt>
                <c:pt idx="28">
                  <c:v>2</c:v>
                </c:pt>
                <c:pt idx="29">
                  <c:v>3</c:v>
                </c:pt>
                <c:pt idx="30">
                  <c:v>2</c:v>
                </c:pt>
                <c:pt idx="31">
                  <c:v>4</c:v>
                </c:pt>
                <c:pt idx="32">
                  <c:v>6</c:v>
                </c:pt>
                <c:pt idx="33">
                  <c:v>6</c:v>
                </c:pt>
                <c:pt idx="34">
                  <c:v>2</c:v>
                </c:pt>
                <c:pt idx="35">
                  <c:v>6</c:v>
                </c:pt>
                <c:pt idx="38">
                  <c:v>5</c:v>
                </c:pt>
                <c:pt idx="40">
                  <c:v>9</c:v>
                </c:pt>
                <c:pt idx="41">
                  <c:v>8</c:v>
                </c:pt>
                <c:pt idx="42">
                  <c:v>5</c:v>
                </c:pt>
                <c:pt idx="43">
                  <c:v>7</c:v>
                </c:pt>
                <c:pt idx="44">
                  <c:v>4</c:v>
                </c:pt>
                <c:pt idx="46">
                  <c:v>5</c:v>
                </c:pt>
                <c:pt idx="47">
                  <c:v>5</c:v>
                </c:pt>
                <c:pt idx="48">
                  <c:v>3</c:v>
                </c:pt>
                <c:pt idx="49">
                  <c:v>7</c:v>
                </c:pt>
                <c:pt idx="50">
                  <c:v>9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8</c:v>
                </c:pt>
                <c:pt idx="64">
                  <c:v>7</c:v>
                </c:pt>
                <c:pt idx="66">
                  <c:v>8</c:v>
                </c:pt>
                <c:pt idx="67">
                  <c:v>8</c:v>
                </c:pt>
                <c:pt idx="68">
                  <c:v>7</c:v>
                </c:pt>
                <c:pt idx="69">
                  <c:v>7</c:v>
                </c:pt>
                <c:pt idx="70">
                  <c:v>9</c:v>
                </c:pt>
                <c:pt idx="71">
                  <c:v>11</c:v>
                </c:pt>
                <c:pt idx="72">
                  <c:v>11</c:v>
                </c:pt>
                <c:pt idx="73">
                  <c:v>10</c:v>
                </c:pt>
                <c:pt idx="74">
                  <c:v>8</c:v>
                </c:pt>
                <c:pt idx="75">
                  <c:v>9</c:v>
                </c:pt>
                <c:pt idx="81">
                  <c:v>7</c:v>
                </c:pt>
                <c:pt idx="82">
                  <c:v>8</c:v>
                </c:pt>
                <c:pt idx="83">
                  <c:v>11</c:v>
                </c:pt>
                <c:pt idx="84">
                  <c:v>14</c:v>
                </c:pt>
                <c:pt idx="85">
                  <c:v>15</c:v>
                </c:pt>
                <c:pt idx="86">
                  <c:v>12</c:v>
                </c:pt>
                <c:pt idx="87">
                  <c:v>10</c:v>
                </c:pt>
                <c:pt idx="88">
                  <c:v>7</c:v>
                </c:pt>
                <c:pt idx="97">
                  <c:v>9</c:v>
                </c:pt>
                <c:pt idx="98">
                  <c:v>8</c:v>
                </c:pt>
                <c:pt idx="103">
                  <c:v>11</c:v>
                </c:pt>
                <c:pt idx="104">
                  <c:v>12</c:v>
                </c:pt>
                <c:pt idx="105">
                  <c:v>12</c:v>
                </c:pt>
                <c:pt idx="106">
                  <c:v>14</c:v>
                </c:pt>
                <c:pt idx="108">
                  <c:v>12</c:v>
                </c:pt>
                <c:pt idx="109">
                  <c:v>12</c:v>
                </c:pt>
                <c:pt idx="110">
                  <c:v>15</c:v>
                </c:pt>
                <c:pt idx="111">
                  <c:v>13</c:v>
                </c:pt>
                <c:pt idx="112">
                  <c:v>11</c:v>
                </c:pt>
                <c:pt idx="113">
                  <c:v>12</c:v>
                </c:pt>
                <c:pt idx="114">
                  <c:v>10</c:v>
                </c:pt>
                <c:pt idx="116">
                  <c:v>14</c:v>
                </c:pt>
                <c:pt idx="117">
                  <c:v>6</c:v>
                </c:pt>
                <c:pt idx="120">
                  <c:v>7</c:v>
                </c:pt>
                <c:pt idx="122">
                  <c:v>8</c:v>
                </c:pt>
                <c:pt idx="123">
                  <c:v>8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6</c:v>
                </c:pt>
                <c:pt idx="128">
                  <c:v>7</c:v>
                </c:pt>
                <c:pt idx="129">
                  <c:v>5</c:v>
                </c:pt>
                <c:pt idx="130">
                  <c:v>6</c:v>
                </c:pt>
                <c:pt idx="131">
                  <c:v>8</c:v>
                </c:pt>
                <c:pt idx="132">
                  <c:v>5</c:v>
                </c:pt>
                <c:pt idx="133">
                  <c:v>4</c:v>
                </c:pt>
                <c:pt idx="134">
                  <c:v>6</c:v>
                </c:pt>
                <c:pt idx="137">
                  <c:v>4</c:v>
                </c:pt>
                <c:pt idx="139">
                  <c:v>2</c:v>
                </c:pt>
                <c:pt idx="142">
                  <c:v>3</c:v>
                </c:pt>
                <c:pt idx="143">
                  <c:v>2</c:v>
                </c:pt>
                <c:pt idx="144">
                  <c:v>2</c:v>
                </c:pt>
                <c:pt idx="145">
                  <c:v>2</c:v>
                </c:pt>
                <c:pt idx="146">
                  <c:v>2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6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FC9-472C-8956-063ABFC45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695688"/>
        <c:axId val="202145728"/>
      </c:scatterChart>
      <c:valAx>
        <c:axId val="23869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02145728"/>
        <c:crosses val="autoZero"/>
        <c:crossBetween val="midCat"/>
      </c:valAx>
      <c:valAx>
        <c:axId val="202145728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38695688"/>
        <c:crosses val="autoZero"/>
        <c:crossBetween val="midCat"/>
      </c:valAx>
      <c:spPr>
        <a:solidFill>
          <a:srgbClr val="FFFFFF">
            <a:lumMod val="75000"/>
            <a:alpha val="29000"/>
          </a:srgbClr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8433C-8BA8-4495-B204-EAA05743571C}" type="datetimeFigureOut">
              <a:rPr lang="it-IT" smtClean="0"/>
              <a:t>30/09/2022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51AE3-AA1A-4F6A-8B7D-5A9B21C83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22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Gattino, senatore del regno,</a:t>
            </a:r>
            <a:r>
              <a:rPr lang="it-IT" baseline="0" dirty="0" smtClean="0"/>
              <a:t> aveva una figlia che sposa Conte Ernesto Riccardi di Netro. Questo Invita Quintino Sella (1854) </a:t>
            </a:r>
          </a:p>
          <a:p>
            <a:r>
              <a:rPr lang="it-IT" baseline="0" dirty="0" err="1" smtClean="0"/>
              <a:t>Mongenet</a:t>
            </a:r>
            <a:r>
              <a:rPr lang="it-IT" baseline="0" dirty="0" smtClean="0"/>
              <a:t> di origine francese, aveva forni e fonderie a </a:t>
            </a:r>
            <a:r>
              <a:rPr lang="it-IT" baseline="0" dirty="0" err="1" smtClean="0"/>
              <a:t>pont</a:t>
            </a:r>
            <a:r>
              <a:rPr lang="it-IT" baseline="0" dirty="0" smtClean="0"/>
              <a:t> san </a:t>
            </a:r>
            <a:r>
              <a:rPr lang="it-IT" baseline="0" dirty="0" err="1" smtClean="0"/>
              <a:t>marten</a:t>
            </a:r>
            <a:r>
              <a:rPr lang="it-IT" baseline="0" dirty="0" smtClean="0"/>
              <a:t>, fabbricava palle di cannone per esercito piemontese. Il figlio viene nominato </a:t>
            </a:r>
            <a:r>
              <a:rPr lang="it-IT" baseline="0" dirty="0" err="1" smtClean="0"/>
              <a:t>sennatore</a:t>
            </a:r>
            <a:r>
              <a:rPr lang="it-IT" baseline="0" dirty="0" smtClean="0"/>
              <a:t> del regno e collabora all’unificazione dell’Italia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51AE3-AA1A-4F6A-8B7D-5A9B21C8363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90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BC05-FDE4-4AF9-851F-0B48A1A75DA6}" type="datetimeFigureOut">
              <a:rPr lang="it-IT" smtClean="0"/>
              <a:pPr/>
              <a:t>30/09/2022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F003-F022-4984-B4FA-1F1A3FA6C5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56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BC05-FDE4-4AF9-851F-0B48A1A75DA6}" type="datetimeFigureOut">
              <a:rPr lang="it-IT" smtClean="0"/>
              <a:pPr/>
              <a:t>30/09/2022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F003-F022-4984-B4FA-1F1A3FA6C5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56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BBC05-FDE4-4AF9-851F-0B48A1A75DA6}" type="datetimeFigureOut">
              <a:rPr lang="it-IT" smtClean="0"/>
              <a:pPr/>
              <a:t>30/09/2022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4F003-F022-4984-B4FA-1F1A3FA6C5F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166255" y="99753"/>
            <a:ext cx="11895512" cy="66217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98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98008" y="3646966"/>
            <a:ext cx="10005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smtClean="0">
                <a:solidFill>
                  <a:srgbClr val="C00000"/>
                </a:solidFill>
              </a:rPr>
              <a:t>La </a:t>
            </a:r>
            <a:r>
              <a:rPr lang="en-US" altLang="en-US" sz="4400" b="1" dirty="0" err="1" smtClean="0">
                <a:solidFill>
                  <a:srgbClr val="C00000"/>
                </a:solidFill>
              </a:rPr>
              <a:t>produzione</a:t>
            </a:r>
            <a:r>
              <a:rPr lang="en-US" altLang="en-US" sz="4400" b="1" dirty="0" smtClean="0">
                <a:solidFill>
                  <a:srgbClr val="C00000"/>
                </a:solidFill>
              </a:rPr>
              <a:t> di magnetite a Traversella </a:t>
            </a:r>
          </a:p>
          <a:p>
            <a:pPr algn="ctr"/>
            <a:r>
              <a:rPr lang="en-US" altLang="en-US" sz="2000" b="1" dirty="0" smtClean="0">
                <a:solidFill>
                  <a:srgbClr val="C00000"/>
                </a:solidFill>
              </a:rPr>
              <a:t>(Lo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sfruttamento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>
                <a:solidFill>
                  <a:srgbClr val="C00000"/>
                </a:solidFill>
              </a:rPr>
              <a:t>delle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miniere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durante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il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XVIII </a:t>
            </a:r>
            <a:r>
              <a:rPr lang="en-US" altLang="en-US" sz="2000" b="1" dirty="0">
                <a:solidFill>
                  <a:srgbClr val="C00000"/>
                </a:solidFill>
              </a:rPr>
              <a:t>e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XIXsecolo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)</a:t>
            </a:r>
            <a:endParaRPr lang="en-US" altLang="en-US" sz="2000" dirty="0">
              <a:solidFill>
                <a:srgbClr val="C00000"/>
              </a:solidFill>
            </a:endParaRPr>
          </a:p>
          <a:p>
            <a:pPr algn="ctr"/>
            <a:endParaRPr lang="en-US" altLang="en-US" sz="2400" dirty="0">
              <a:solidFill>
                <a:srgbClr val="C000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Emanuele Costa  - Daniele </a:t>
            </a:r>
            <a:r>
              <a:rPr lang="it-IT" sz="2400" b="1" dirty="0" err="1" smtClean="0">
                <a:solidFill>
                  <a:srgbClr val="C00000"/>
                </a:solidFill>
              </a:rPr>
              <a:t>Garabello</a:t>
            </a:r>
            <a:endParaRPr lang="it-IT" sz="2400" b="1" dirty="0" smtClean="0">
              <a:solidFill>
                <a:srgbClr val="C00000"/>
              </a:solidFill>
            </a:endParaRPr>
          </a:p>
          <a:p>
            <a:pPr algn="ctr"/>
            <a:endParaRPr lang="it-IT" sz="800" b="1" dirty="0" smtClean="0">
              <a:solidFill>
                <a:srgbClr val="C00000"/>
              </a:solidFill>
            </a:endParaRPr>
          </a:p>
          <a:p>
            <a:pPr algn="ctr"/>
            <a:r>
              <a:rPr lang="it-IT" sz="2400" dirty="0" smtClean="0">
                <a:solidFill>
                  <a:srgbClr val="C00000"/>
                </a:solidFill>
              </a:rPr>
              <a:t> Dipartimento di Scienze della Terra (Università di Torino)</a:t>
            </a:r>
            <a:endParaRPr lang="it-IT" sz="2400" dirty="0"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03" y="346368"/>
            <a:ext cx="11630025" cy="2543175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37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18"/>
          <a:stretch>
            <a:fillRect/>
          </a:stretch>
        </p:blipFill>
        <p:spPr bwMode="auto">
          <a:xfrm>
            <a:off x="315572" y="198146"/>
            <a:ext cx="4300110" cy="384572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9894" y="198145"/>
            <a:ext cx="3990723" cy="4795633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112" y="3452499"/>
            <a:ext cx="4643965" cy="3082559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5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963" y="266330"/>
            <a:ext cx="6265862" cy="4157663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382" y="1966404"/>
            <a:ext cx="6037166" cy="4564275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4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328473" y="449323"/>
            <a:ext cx="11538827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2200" b="1" dirty="0">
                <a:solidFill>
                  <a:schemeClr val="bg1"/>
                </a:solidFill>
              </a:rPr>
              <a:t>  </a:t>
            </a:r>
            <a:r>
              <a:rPr lang="it-IT" altLang="en-US" sz="2200" b="1" dirty="0">
                <a:solidFill>
                  <a:srgbClr val="C00000"/>
                </a:solidFill>
              </a:rPr>
              <a:t>È possibile fissare una data certa </a:t>
            </a:r>
            <a:r>
              <a:rPr lang="it-IT" altLang="en-US" sz="2200" b="1" dirty="0" smtClean="0">
                <a:solidFill>
                  <a:srgbClr val="C00000"/>
                </a:solidFill>
              </a:rPr>
              <a:t>per l’inizio </a:t>
            </a:r>
            <a:r>
              <a:rPr lang="it-IT" altLang="en-US" sz="2200" b="1" dirty="0">
                <a:solidFill>
                  <a:srgbClr val="C00000"/>
                </a:solidFill>
              </a:rPr>
              <a:t>dello sfruttamento di Traversella? La fine </a:t>
            </a:r>
            <a:r>
              <a:rPr lang="it-IT" altLang="en-US" sz="2200" b="1" dirty="0" smtClean="0">
                <a:solidFill>
                  <a:srgbClr val="C00000"/>
                </a:solidFill>
              </a:rPr>
              <a:t>del </a:t>
            </a:r>
            <a:r>
              <a:rPr lang="it-IT" altLang="en-US" sz="2200" b="1" dirty="0">
                <a:solidFill>
                  <a:srgbClr val="C00000"/>
                </a:solidFill>
              </a:rPr>
              <a:t>medioevo. </a:t>
            </a:r>
            <a:endParaRPr lang="en-US" altLang="en-US" sz="2200" b="1" dirty="0">
              <a:solidFill>
                <a:srgbClr val="C00000"/>
              </a:solidFill>
            </a:endParaRPr>
          </a:p>
          <a:p>
            <a:pPr algn="ctr" eaLnBrk="1" hangingPunct="1"/>
            <a:endParaRPr lang="it-IT" altLang="en-US" sz="22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2200" dirty="0">
                <a:solidFill>
                  <a:srgbClr val="C00000"/>
                </a:solidFill>
              </a:rPr>
              <a:t>Nel 1386 si </a:t>
            </a:r>
            <a:r>
              <a:rPr lang="it-IT" altLang="en-US" sz="2200" dirty="0" smtClean="0">
                <a:solidFill>
                  <a:srgbClr val="C00000"/>
                </a:solidFill>
              </a:rPr>
              <a:t>assisté </a:t>
            </a:r>
            <a:r>
              <a:rPr lang="it-IT" altLang="en-US" sz="2200" dirty="0">
                <a:solidFill>
                  <a:srgbClr val="C00000"/>
                </a:solidFill>
              </a:rPr>
              <a:t>nell’Eporediese alla rivolta dei «</a:t>
            </a:r>
            <a:r>
              <a:rPr lang="it-IT" altLang="en-US" sz="2200" dirty="0" err="1">
                <a:solidFill>
                  <a:srgbClr val="C00000"/>
                </a:solidFill>
              </a:rPr>
              <a:t>Tuchini</a:t>
            </a:r>
            <a:r>
              <a:rPr lang="it-IT" altLang="en-US" sz="2200" dirty="0">
                <a:solidFill>
                  <a:srgbClr val="C00000"/>
                </a:solidFill>
              </a:rPr>
              <a:t>» contro il Conte S. Martino </a:t>
            </a:r>
            <a:r>
              <a:rPr lang="it-IT" altLang="en-US" sz="2200" dirty="0" smtClean="0">
                <a:solidFill>
                  <a:srgbClr val="C00000"/>
                </a:solidFill>
              </a:rPr>
              <a:t>di </a:t>
            </a:r>
            <a:r>
              <a:rPr lang="it-IT" altLang="en-US" sz="2200" dirty="0">
                <a:solidFill>
                  <a:srgbClr val="C00000"/>
                </a:solidFill>
              </a:rPr>
              <a:t>Castellamonte. La rivolta era una ribellione verso le terribili condizioni economiche dell’intera area, e comprese anche i territori di Brosso e Traversella. Una delle ragioni avrebbe potuto essere la tassazione del minerale di ferro estratto.</a:t>
            </a:r>
          </a:p>
          <a:p>
            <a:pPr algn="ctr" eaLnBrk="1" hangingPunct="1"/>
            <a:endParaRPr lang="it-IT" altLang="en-US" sz="22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2200" dirty="0">
                <a:solidFill>
                  <a:srgbClr val="C00000"/>
                </a:solidFill>
              </a:rPr>
              <a:t>1448: Il Conte di San Martino ottiene nuovamente il controllo del territorio.</a:t>
            </a:r>
          </a:p>
          <a:p>
            <a:pPr algn="ctr" eaLnBrk="1" hangingPunct="1"/>
            <a:endParaRPr lang="it-IT" altLang="en-US" sz="22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2200" dirty="0">
                <a:solidFill>
                  <a:srgbClr val="C00000"/>
                </a:solidFill>
              </a:rPr>
              <a:t>1487: Una pronunciazione della Corte dei Savoia proclama che: «</a:t>
            </a:r>
            <a:r>
              <a:rPr lang="it-IT" altLang="en-US" sz="2200" b="1" i="1" dirty="0">
                <a:solidFill>
                  <a:srgbClr val="C00000"/>
                </a:solidFill>
              </a:rPr>
              <a:t>gli abitanti di Brosso e Traversella devono essere mantenuti nel loro libero e pacifico possesso del minerale di ferro</a:t>
            </a:r>
            <a:r>
              <a:rPr lang="it-IT" altLang="en-US" sz="2200" dirty="0">
                <a:solidFill>
                  <a:srgbClr val="C00000"/>
                </a:solidFill>
              </a:rPr>
              <a:t>»</a:t>
            </a:r>
          </a:p>
          <a:p>
            <a:pPr algn="ctr" eaLnBrk="1" hangingPunct="1"/>
            <a:endParaRPr lang="it-IT" altLang="en-US" sz="22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2200" dirty="0">
                <a:solidFill>
                  <a:srgbClr val="C00000"/>
                </a:solidFill>
              </a:rPr>
              <a:t>1570, una causa intentata da alcuni possessori di permessi di scavo, contro la municipalità di Traversella. Nei documenti si legge « </a:t>
            </a:r>
            <a:r>
              <a:rPr lang="it-IT" altLang="en-US" sz="2200" b="1" i="1" dirty="0">
                <a:solidFill>
                  <a:srgbClr val="C00000"/>
                </a:solidFill>
              </a:rPr>
              <a:t>in Traversella il minerale di ferro si estrae da</a:t>
            </a:r>
            <a:r>
              <a:rPr lang="it-IT" altLang="en-US" sz="2200" dirty="0">
                <a:solidFill>
                  <a:srgbClr val="C00000"/>
                </a:solidFill>
              </a:rPr>
              <a:t> </a:t>
            </a:r>
            <a:r>
              <a:rPr lang="it-IT" altLang="en-US" sz="2200" b="1" i="1" dirty="0">
                <a:solidFill>
                  <a:srgbClr val="C00000"/>
                </a:solidFill>
              </a:rPr>
              <a:t>10,20,30,40,50,60 anni e da così tanto tempo che nessun uomo vivente si ricorda di una situazione diversa» </a:t>
            </a:r>
            <a:endParaRPr lang="it-IT" altLang="en-US" sz="2200" dirty="0">
              <a:solidFill>
                <a:srgbClr val="C00000"/>
              </a:solidFill>
            </a:endParaRPr>
          </a:p>
          <a:p>
            <a:pPr algn="ctr" eaLnBrk="1" hangingPunct="1"/>
            <a:endParaRPr lang="it-IT" alt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9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30" y="502059"/>
            <a:ext cx="7706309" cy="520953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8315202" y="1034946"/>
            <a:ext cx="32977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dirty="0">
                <a:solidFill>
                  <a:srgbClr val="C00000"/>
                </a:solidFill>
              </a:rPr>
              <a:t>Una porzione del </a:t>
            </a:r>
            <a:r>
              <a:rPr lang="it-IT" altLang="en-US" b="1" dirty="0" smtClean="0">
                <a:solidFill>
                  <a:srgbClr val="C00000"/>
                </a:solidFill>
              </a:rPr>
              <a:t>reticolo </a:t>
            </a:r>
            <a:r>
              <a:rPr lang="it-IT" altLang="en-US" b="1" dirty="0">
                <a:solidFill>
                  <a:srgbClr val="C00000"/>
                </a:solidFill>
              </a:rPr>
              <a:t>di gallerie in Traversella, fine anni ‘50 del secolo scorso. Potete immaginare quale poteva essere la situazione degli scavi in galleria prima di qualsiasi organizzazione generale, ottenuta solo alla fine dell’800?  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49465" y="429609"/>
            <a:ext cx="11469059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200" dirty="0" smtClean="0">
                <a:solidFill>
                  <a:srgbClr val="C00000"/>
                </a:solidFill>
              </a:rPr>
              <a:t>La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miniera</a:t>
            </a:r>
            <a:r>
              <a:rPr lang="en-US" altLang="en-US" sz="2200" dirty="0" smtClean="0">
                <a:solidFill>
                  <a:srgbClr val="C00000"/>
                </a:solidFill>
              </a:rPr>
              <a:t> di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Traversella</a:t>
            </a:r>
            <a:r>
              <a:rPr lang="en-US" altLang="en-US" sz="2200" dirty="0" smtClean="0">
                <a:solidFill>
                  <a:srgbClr val="C00000"/>
                </a:solidFill>
              </a:rPr>
              <a:t> era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una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importante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fonte</a:t>
            </a:r>
            <a:r>
              <a:rPr lang="en-US" altLang="en-US" sz="2200" dirty="0" smtClean="0">
                <a:solidFill>
                  <a:srgbClr val="C00000"/>
                </a:solidFill>
              </a:rPr>
              <a:t> di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sostentamento</a:t>
            </a:r>
            <a:r>
              <a:rPr lang="en-US" altLang="en-US" sz="2200" dirty="0" smtClean="0">
                <a:solidFill>
                  <a:srgbClr val="C00000"/>
                </a:solidFill>
              </a:rPr>
              <a:t> per le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valli</a:t>
            </a:r>
            <a:r>
              <a:rPr lang="en-US" altLang="en-US" sz="2200" dirty="0" smtClean="0">
                <a:solidFill>
                  <a:srgbClr val="C00000"/>
                </a:solidFill>
              </a:rPr>
              <a:t> del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Chiusella</a:t>
            </a:r>
            <a:r>
              <a:rPr lang="en-US" altLang="en-US" sz="2200" dirty="0" smtClean="0">
                <a:solidFill>
                  <a:srgbClr val="C00000"/>
                </a:solidFill>
              </a:rPr>
              <a:t> e del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Bersella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soprattutto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nel</a:t>
            </a:r>
            <a:r>
              <a:rPr lang="en-US" altLang="en-US" sz="2200" dirty="0" smtClean="0">
                <a:solidFill>
                  <a:srgbClr val="C00000"/>
                </a:solidFill>
              </a:rPr>
              <a:t>  </a:t>
            </a:r>
            <a:r>
              <a:rPr lang="en-US" altLang="en-US" sz="2200" dirty="0">
                <a:solidFill>
                  <a:srgbClr val="C00000"/>
                </a:solidFill>
              </a:rPr>
              <a:t>XVII 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>
                <a:solidFill>
                  <a:srgbClr val="C00000"/>
                </a:solidFill>
              </a:rPr>
              <a:t>XVIII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secolo</a:t>
            </a:r>
            <a:r>
              <a:rPr lang="en-US" altLang="en-US" sz="2200" dirty="0" smtClean="0">
                <a:solidFill>
                  <a:srgbClr val="C00000"/>
                </a:solidFill>
              </a:rPr>
              <a:t>.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Nonostante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il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lavoro</a:t>
            </a:r>
            <a:r>
              <a:rPr lang="en-US" altLang="en-US" sz="2200" dirty="0" smtClean="0">
                <a:solidFill>
                  <a:srgbClr val="C00000"/>
                </a:solidFill>
              </a:rPr>
              <a:t> in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miniera</a:t>
            </a:r>
            <a:r>
              <a:rPr lang="en-US" altLang="en-US" sz="2200" dirty="0" smtClean="0">
                <a:solidFill>
                  <a:srgbClr val="C00000"/>
                </a:solidFill>
              </a:rPr>
              <a:t> fosse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pericoloso</a:t>
            </a:r>
            <a:r>
              <a:rPr lang="en-US" altLang="en-US" sz="2200" dirty="0" smtClean="0">
                <a:solidFill>
                  <a:srgbClr val="C00000"/>
                </a:solidFill>
              </a:rPr>
              <a:t> se non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addirittura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letale</a:t>
            </a:r>
            <a:r>
              <a:rPr lang="en-US" altLang="en-US" sz="2200" dirty="0" smtClean="0">
                <a:solidFill>
                  <a:srgbClr val="C00000"/>
                </a:solidFill>
              </a:rPr>
              <a:t>, era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una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grande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risorsa</a:t>
            </a:r>
            <a:r>
              <a:rPr lang="en-US" altLang="en-US" sz="2200" dirty="0" smtClean="0">
                <a:solidFill>
                  <a:srgbClr val="C00000"/>
                </a:solidFill>
              </a:rPr>
              <a:t> per delle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piccole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comunità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altrimenti</a:t>
            </a:r>
            <a:r>
              <a:rPr lang="en-US" altLang="en-US" sz="2200" dirty="0" smtClean="0">
                <a:solidFill>
                  <a:srgbClr val="C00000"/>
                </a:solidFill>
              </a:rPr>
              <a:t> e in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precedenza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votate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soprattutto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alle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attività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agricole</a:t>
            </a:r>
            <a:r>
              <a:rPr lang="en-US" altLang="en-US" sz="2200" dirty="0" smtClean="0">
                <a:solidFill>
                  <a:srgbClr val="C00000"/>
                </a:solidFill>
              </a:rPr>
              <a:t>. </a:t>
            </a:r>
            <a:endParaRPr lang="en-US" altLang="en-US" sz="2200" dirty="0">
              <a:solidFill>
                <a:srgbClr val="C00000"/>
              </a:solidFill>
            </a:endParaRPr>
          </a:p>
          <a:p>
            <a:pPr algn="ctr" eaLnBrk="1" hangingPunct="1"/>
            <a:endParaRPr lang="it-IT" altLang="en-US" sz="22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GB" altLang="en-US" sz="2200" b="1" i="1" dirty="0" smtClean="0">
                <a:solidFill>
                  <a:srgbClr val="C00000"/>
                </a:solidFill>
              </a:rPr>
              <a:t>“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possiamo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immaginare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cosa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sia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la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miniera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pensando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a un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enorme</a:t>
            </a:r>
            <a:r>
              <a:rPr lang="en-GB" altLang="en-US" sz="2200" b="1" i="1" dirty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ammasso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di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blocchi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incoerenti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di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minerale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,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sempre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pronti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a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collassare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. E’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soprattutto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nella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stagione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delle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pioggie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che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il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lavoro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in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miniera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è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pericoloso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;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l’acqua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infiltra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dappertutto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,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espande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e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trasporta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 via la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sabbia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che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cementa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blocchi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, e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sposta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tutto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verso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il</a:t>
            </a:r>
            <a:r>
              <a:rPr lang="en-GB" altLang="en-US" sz="2200" b="1" i="1" dirty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fondo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.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Grandi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e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piccoli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crolli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sono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all’ordine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 del </a:t>
            </a:r>
            <a:r>
              <a:rPr lang="en-GB" altLang="en-US" sz="2200" b="1" i="1" dirty="0" err="1" smtClean="0">
                <a:solidFill>
                  <a:srgbClr val="C00000"/>
                </a:solidFill>
              </a:rPr>
              <a:t>giorno</a:t>
            </a:r>
            <a:r>
              <a:rPr lang="en-GB" altLang="en-US" sz="2200" b="1" i="1" dirty="0" smtClean="0">
                <a:solidFill>
                  <a:srgbClr val="C00000"/>
                </a:solidFill>
              </a:rPr>
              <a:t>” </a:t>
            </a:r>
            <a:endParaRPr lang="en-GB" altLang="en-US" sz="2200" b="1" i="1" dirty="0">
              <a:solidFill>
                <a:srgbClr val="C00000"/>
              </a:solidFill>
            </a:endParaRPr>
          </a:p>
          <a:p>
            <a:pPr algn="r" eaLnBrk="1" hangingPunct="1"/>
            <a:r>
              <a:rPr lang="en-GB" altLang="en-US" sz="2200" dirty="0" smtClean="0">
                <a:solidFill>
                  <a:srgbClr val="C00000"/>
                </a:solidFill>
              </a:rPr>
              <a:t>(</a:t>
            </a:r>
            <a:r>
              <a:rPr lang="en-GB" altLang="en-US" sz="2200" dirty="0" err="1" smtClean="0">
                <a:solidFill>
                  <a:srgbClr val="C00000"/>
                </a:solidFill>
              </a:rPr>
              <a:t>Falquet</a:t>
            </a:r>
            <a:r>
              <a:rPr lang="en-GB" altLang="en-US" sz="2200" dirty="0" smtClean="0">
                <a:solidFill>
                  <a:srgbClr val="C00000"/>
                </a:solidFill>
              </a:rPr>
              <a:t> </a:t>
            </a:r>
            <a:r>
              <a:rPr lang="en-GB" altLang="en-US" sz="2200" dirty="0">
                <a:solidFill>
                  <a:srgbClr val="C00000"/>
                </a:solidFill>
              </a:rPr>
              <a:t>report, 1829)</a:t>
            </a:r>
            <a:endParaRPr lang="it-IT" altLang="en-US" sz="2200" dirty="0">
              <a:solidFill>
                <a:srgbClr val="C00000"/>
              </a:solidFill>
            </a:endParaRPr>
          </a:p>
          <a:p>
            <a:pPr algn="ctr" eaLnBrk="1" hangingPunct="1"/>
            <a:endParaRPr lang="en-US" altLang="en-US" sz="22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en-US" sz="2200" dirty="0" smtClean="0">
                <a:solidFill>
                  <a:srgbClr val="C00000"/>
                </a:solidFill>
              </a:rPr>
              <a:t>La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presenza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della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miniera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causò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inoltre</a:t>
            </a:r>
            <a:r>
              <a:rPr lang="en-US" altLang="en-US" sz="2200" dirty="0" smtClean="0">
                <a:solidFill>
                  <a:srgbClr val="C00000"/>
                </a:solidFill>
              </a:rPr>
              <a:t> la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nascita</a:t>
            </a:r>
            <a:r>
              <a:rPr lang="en-US" altLang="en-US" sz="2200" dirty="0" smtClean="0">
                <a:solidFill>
                  <a:srgbClr val="C00000"/>
                </a:solidFill>
              </a:rPr>
              <a:t> di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una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moltitudine</a:t>
            </a:r>
            <a:r>
              <a:rPr lang="en-US" altLang="en-US" sz="2200" dirty="0" smtClean="0">
                <a:solidFill>
                  <a:srgbClr val="C00000"/>
                </a:solidFill>
              </a:rPr>
              <a:t> di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attività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satelliti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connesse</a:t>
            </a:r>
            <a:r>
              <a:rPr lang="en-US" altLang="en-US" sz="2200" dirty="0" smtClean="0">
                <a:solidFill>
                  <a:srgbClr val="C00000"/>
                </a:solidFill>
              </a:rPr>
              <a:t> con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essa</a:t>
            </a:r>
            <a:r>
              <a:rPr lang="en-US" altLang="en-US" sz="2200" dirty="0" smtClean="0">
                <a:solidFill>
                  <a:srgbClr val="C00000"/>
                </a:solidFill>
              </a:rPr>
              <a:t>, 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che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coinvolgevano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differenti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lavoratori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della</a:t>
            </a:r>
            <a:r>
              <a:rPr lang="en-US" altLang="en-US" sz="2200" dirty="0" smtClean="0">
                <a:solidFill>
                  <a:srgbClr val="C00000"/>
                </a:solidFill>
              </a:rPr>
              <a:t> zona; ad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esempio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trasportatori</a:t>
            </a:r>
            <a:r>
              <a:rPr lang="en-US" altLang="en-US" sz="2200" dirty="0" smtClean="0">
                <a:solidFill>
                  <a:srgbClr val="C00000"/>
                </a:solidFill>
              </a:rPr>
              <a:t> del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minerale</a:t>
            </a:r>
            <a:r>
              <a:rPr lang="en-US" altLang="en-US" sz="2200" dirty="0" smtClean="0">
                <a:solidFill>
                  <a:srgbClr val="C00000"/>
                </a:solidFill>
              </a:rPr>
              <a:t>,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conduttori</a:t>
            </a:r>
            <a:r>
              <a:rPr lang="en-US" altLang="en-US" sz="2200" dirty="0" smtClean="0">
                <a:solidFill>
                  <a:srgbClr val="C00000"/>
                </a:solidFill>
              </a:rPr>
              <a:t> di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animali</a:t>
            </a:r>
            <a:r>
              <a:rPr lang="en-US" altLang="en-US" sz="2200" dirty="0" smtClean="0">
                <a:solidFill>
                  <a:srgbClr val="C00000"/>
                </a:solidFill>
              </a:rPr>
              <a:t> da soma,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costruttori</a:t>
            </a:r>
            <a:r>
              <a:rPr lang="en-US" altLang="en-US" sz="2200" dirty="0" smtClean="0">
                <a:solidFill>
                  <a:srgbClr val="C00000"/>
                </a:solidFill>
              </a:rPr>
              <a:t> 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conduttori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dei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forni</a:t>
            </a:r>
            <a:r>
              <a:rPr lang="en-US" altLang="en-US" sz="2200" dirty="0" smtClean="0">
                <a:solidFill>
                  <a:srgbClr val="C00000"/>
                </a:solidFill>
              </a:rPr>
              <a:t>,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muratori</a:t>
            </a:r>
            <a:r>
              <a:rPr lang="en-US" altLang="en-US" sz="2200" dirty="0" smtClean="0">
                <a:solidFill>
                  <a:srgbClr val="C00000"/>
                </a:solidFill>
              </a:rPr>
              <a:t>,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fabbri</a:t>
            </a:r>
            <a:r>
              <a:rPr lang="en-US" altLang="en-US" sz="2200" dirty="0" smtClean="0">
                <a:solidFill>
                  <a:srgbClr val="C00000"/>
                </a:solidFill>
              </a:rPr>
              <a:t>,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boscaioli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falegnami</a:t>
            </a:r>
            <a:r>
              <a:rPr lang="en-US" altLang="en-US" sz="2200" dirty="0" smtClean="0">
                <a:solidFill>
                  <a:srgbClr val="C00000"/>
                </a:solidFill>
              </a:rPr>
              <a:t> 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maestri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d’ascia</a:t>
            </a:r>
            <a:r>
              <a:rPr lang="en-US" altLang="en-US" sz="2200" dirty="0" smtClean="0">
                <a:solidFill>
                  <a:srgbClr val="C00000"/>
                </a:solidFill>
              </a:rPr>
              <a:t> per le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strutture</a:t>
            </a:r>
            <a:r>
              <a:rPr lang="en-US" altLang="en-US" sz="2200" dirty="0" smtClean="0">
                <a:solidFill>
                  <a:srgbClr val="C00000"/>
                </a:solidFill>
              </a:rPr>
              <a:t> interne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delle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gallerie</a:t>
            </a:r>
            <a:r>
              <a:rPr lang="en-US" altLang="en-US" sz="2200" dirty="0" smtClean="0">
                <a:solidFill>
                  <a:srgbClr val="C00000"/>
                </a:solidFill>
              </a:rPr>
              <a:t>,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personale</a:t>
            </a:r>
            <a:r>
              <a:rPr lang="en-US" altLang="en-US" sz="2200" dirty="0" smtClean="0">
                <a:solidFill>
                  <a:srgbClr val="C00000"/>
                </a:solidFill>
              </a:rPr>
              <a:t> per la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manutenzione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delle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strade</a:t>
            </a:r>
            <a:r>
              <a:rPr lang="en-US" altLang="en-US" sz="2200" dirty="0" smtClean="0">
                <a:solidFill>
                  <a:srgbClr val="C00000"/>
                </a:solidFill>
              </a:rPr>
              <a:t>, la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sorveglianza</a:t>
            </a:r>
            <a:r>
              <a:rPr lang="en-US" altLang="en-US" sz="2200" dirty="0" smtClean="0">
                <a:solidFill>
                  <a:srgbClr val="C00000"/>
                </a:solidFill>
              </a:rPr>
              <a:t> 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anche</a:t>
            </a:r>
            <a:r>
              <a:rPr lang="en-US" altLang="en-US" sz="2200" dirty="0" smtClean="0">
                <a:solidFill>
                  <a:srgbClr val="C00000"/>
                </a:solidFill>
              </a:rPr>
              <a:t> per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l’accoglienza</a:t>
            </a:r>
            <a:r>
              <a:rPr lang="en-US" altLang="en-US" sz="2200" dirty="0" smtClean="0">
                <a:solidFill>
                  <a:srgbClr val="C00000"/>
                </a:solidFill>
              </a:rPr>
              <a:t> (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taverne</a:t>
            </a:r>
            <a:r>
              <a:rPr lang="en-US" altLang="en-US" sz="2200" dirty="0" smtClean="0">
                <a:solidFill>
                  <a:srgbClr val="C00000"/>
                </a:solidFill>
              </a:rPr>
              <a:t>,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ristoratori</a:t>
            </a:r>
            <a:r>
              <a:rPr lang="en-US" altLang="en-US" sz="2200" dirty="0" smtClean="0">
                <a:solidFill>
                  <a:srgbClr val="C00000"/>
                </a:solidFill>
              </a:rPr>
              <a:t> e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così</a:t>
            </a:r>
            <a:r>
              <a:rPr lang="en-US" altLang="en-US" sz="2200" dirty="0" smtClean="0">
                <a:solidFill>
                  <a:srgbClr val="C00000"/>
                </a:solidFill>
              </a:rPr>
              <a:t> via). </a:t>
            </a:r>
            <a:endParaRPr lang="en-US" altLang="en-US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8862527" y="459511"/>
            <a:ext cx="302311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200" dirty="0" err="1">
                <a:solidFill>
                  <a:srgbClr val="C00000"/>
                </a:solidFill>
              </a:rPr>
              <a:t>Nei</a:t>
            </a:r>
            <a:r>
              <a:rPr lang="en-US" altLang="en-US" sz="2200" dirty="0">
                <a:solidFill>
                  <a:srgbClr val="C00000"/>
                </a:solidFill>
              </a:rPr>
              <a:t> due </a:t>
            </a:r>
            <a:r>
              <a:rPr lang="en-US" altLang="en-US" sz="2200" dirty="0" err="1">
                <a:solidFill>
                  <a:srgbClr val="C00000"/>
                </a:solidFill>
              </a:rPr>
              <a:t>secoli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caratterizzati</a:t>
            </a:r>
            <a:r>
              <a:rPr lang="en-US" altLang="en-US" sz="2200" dirty="0">
                <a:solidFill>
                  <a:srgbClr val="C00000"/>
                </a:solidFill>
              </a:rPr>
              <a:t> da </a:t>
            </a:r>
            <a:r>
              <a:rPr lang="en-US" altLang="en-US" sz="2200" dirty="0" err="1">
                <a:solidFill>
                  <a:srgbClr val="C00000"/>
                </a:solidFill>
              </a:rPr>
              <a:t>una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florida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attività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mineraria</a:t>
            </a:r>
            <a:r>
              <a:rPr lang="en-US" altLang="en-US" sz="2200" dirty="0">
                <a:solidFill>
                  <a:srgbClr val="C00000"/>
                </a:solidFill>
              </a:rPr>
              <a:t> la </a:t>
            </a:r>
            <a:r>
              <a:rPr lang="en-US" altLang="en-US" sz="2200" dirty="0" err="1">
                <a:solidFill>
                  <a:srgbClr val="C00000"/>
                </a:solidFill>
              </a:rPr>
              <a:t>popolazione</a:t>
            </a:r>
            <a:r>
              <a:rPr lang="en-US" altLang="en-US" sz="2200" dirty="0">
                <a:solidFill>
                  <a:srgbClr val="C00000"/>
                </a:solidFill>
              </a:rPr>
              <a:t> di </a:t>
            </a:r>
            <a:r>
              <a:rPr lang="en-US" altLang="en-US" sz="2200" dirty="0" err="1">
                <a:solidFill>
                  <a:srgbClr val="C00000"/>
                </a:solidFill>
              </a:rPr>
              <a:t>Traversella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raggiunse</a:t>
            </a:r>
            <a:r>
              <a:rPr lang="en-US" altLang="en-US" sz="2200" dirty="0">
                <a:solidFill>
                  <a:srgbClr val="C00000"/>
                </a:solidFill>
              </a:rPr>
              <a:t> un </a:t>
            </a:r>
            <a:r>
              <a:rPr lang="en-US" altLang="en-US" sz="2200" dirty="0" err="1">
                <a:solidFill>
                  <a:srgbClr val="C00000"/>
                </a:solidFill>
              </a:rPr>
              <a:t>apice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mai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piu</a:t>
            </a:r>
            <a:r>
              <a:rPr lang="en-US" altLang="en-US" sz="2200" dirty="0">
                <a:solidFill>
                  <a:srgbClr val="C00000"/>
                </a:solidFill>
              </a:rPr>
              <a:t>’ </a:t>
            </a:r>
            <a:r>
              <a:rPr lang="en-US" altLang="en-US" sz="2200" dirty="0" err="1">
                <a:solidFill>
                  <a:srgbClr val="C00000"/>
                </a:solidFill>
              </a:rPr>
              <a:t>riguadagnato</a:t>
            </a:r>
            <a:r>
              <a:rPr lang="en-US" altLang="en-US" sz="2200" dirty="0">
                <a:solidFill>
                  <a:srgbClr val="C00000"/>
                </a:solidFill>
              </a:rPr>
              <a:t>. Le </a:t>
            </a:r>
            <a:r>
              <a:rPr lang="en-US" altLang="en-US" sz="2200" dirty="0" err="1">
                <a:solidFill>
                  <a:srgbClr val="C00000"/>
                </a:solidFill>
              </a:rPr>
              <a:t>miniere</a:t>
            </a:r>
            <a:r>
              <a:rPr lang="en-US" altLang="en-US" sz="2200" dirty="0">
                <a:solidFill>
                  <a:srgbClr val="C00000"/>
                </a:solidFill>
              </a:rPr>
              <a:t> in </a:t>
            </a:r>
            <a:r>
              <a:rPr lang="en-US" altLang="en-US" sz="2200" dirty="0" err="1">
                <a:solidFill>
                  <a:srgbClr val="C00000"/>
                </a:solidFill>
              </a:rPr>
              <a:t>realtà</a:t>
            </a:r>
            <a:r>
              <a:rPr lang="en-US" altLang="en-US" sz="2200" dirty="0">
                <a:solidFill>
                  <a:srgbClr val="C00000"/>
                </a:solidFill>
              </a:rPr>
              <a:t> non </a:t>
            </a:r>
            <a:r>
              <a:rPr lang="en-US" altLang="en-US" sz="2200" dirty="0" err="1">
                <a:solidFill>
                  <a:srgbClr val="C00000"/>
                </a:solidFill>
              </a:rPr>
              <a:t>si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esaurirono</a:t>
            </a:r>
            <a:r>
              <a:rPr lang="en-US" altLang="en-US" sz="2200" dirty="0">
                <a:solidFill>
                  <a:srgbClr val="C00000"/>
                </a:solidFill>
              </a:rPr>
              <a:t>, ma la </a:t>
            </a:r>
            <a:r>
              <a:rPr lang="en-US" altLang="en-US" sz="2200" dirty="0" err="1">
                <a:solidFill>
                  <a:srgbClr val="C00000"/>
                </a:solidFill>
              </a:rPr>
              <a:t>competizione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coi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giacimenti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extraeuropei</a:t>
            </a:r>
            <a:r>
              <a:rPr lang="en-US" altLang="en-US" sz="2200" dirty="0">
                <a:solidFill>
                  <a:srgbClr val="C00000"/>
                </a:solidFill>
              </a:rPr>
              <a:t> e un </a:t>
            </a:r>
            <a:r>
              <a:rPr lang="en-US" altLang="en-US" sz="2200" dirty="0" err="1">
                <a:solidFill>
                  <a:srgbClr val="C00000"/>
                </a:solidFill>
              </a:rPr>
              <a:t>certo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ritardo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nello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sviluppo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C00000"/>
                </a:solidFill>
              </a:rPr>
              <a:t>industriale</a:t>
            </a:r>
            <a:r>
              <a:rPr lang="en-US" altLang="en-US" sz="2200" dirty="0" smtClean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portarono</a:t>
            </a:r>
            <a:r>
              <a:rPr lang="en-US" altLang="en-US" sz="2200" dirty="0">
                <a:solidFill>
                  <a:srgbClr val="C00000"/>
                </a:solidFill>
              </a:rPr>
              <a:t> a </a:t>
            </a:r>
            <a:r>
              <a:rPr lang="en-US" altLang="en-US" sz="2200" dirty="0" err="1">
                <a:solidFill>
                  <a:srgbClr val="C00000"/>
                </a:solidFill>
              </a:rPr>
              <a:t>una</a:t>
            </a:r>
            <a:r>
              <a:rPr lang="en-US" altLang="en-US" sz="2200" dirty="0">
                <a:solidFill>
                  <a:srgbClr val="C00000"/>
                </a:solidFill>
              </a:rPr>
              <a:t> fine </a:t>
            </a:r>
            <a:r>
              <a:rPr lang="en-US" altLang="en-US" sz="2200" dirty="0" err="1">
                <a:solidFill>
                  <a:srgbClr val="C00000"/>
                </a:solidFill>
              </a:rPr>
              <a:t>ingloriosa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delle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>
                <a:solidFill>
                  <a:srgbClr val="C00000"/>
                </a:solidFill>
              </a:rPr>
              <a:t>miniere</a:t>
            </a:r>
            <a:r>
              <a:rPr lang="en-US" altLang="en-US" sz="22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19" y="208935"/>
            <a:ext cx="8385953" cy="5421222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0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807867" y="560428"/>
            <a:ext cx="1071761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200" b="1" dirty="0" smtClean="0">
                <a:solidFill>
                  <a:srgbClr val="C00000"/>
                </a:solidFill>
              </a:rPr>
              <a:t>I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giacimenti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minerari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furono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una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delle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principali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risorse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per le </a:t>
            </a:r>
            <a:r>
              <a:rPr lang="it-IT" altLang="en-US" sz="2200" b="1" dirty="0" smtClean="0">
                <a:solidFill>
                  <a:srgbClr val="C00000"/>
                </a:solidFill>
              </a:rPr>
              <a:t>popolazioni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dell’area, 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lavori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erano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soprattutto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concentrati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nella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stagione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invernale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, o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quando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le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attività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agricole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non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erano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possibili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. </a:t>
            </a:r>
          </a:p>
          <a:p>
            <a:pPr algn="ctr" eaLnBrk="1" hangingPunct="1"/>
            <a:endParaRPr lang="en-US" altLang="en-US" sz="2200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en-US" sz="2200" b="1" dirty="0" err="1" smtClean="0">
                <a:solidFill>
                  <a:srgbClr val="C00000"/>
                </a:solidFill>
              </a:rPr>
              <a:t>Almeno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nel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periodo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iniziale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,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tardomedievale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, la “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miniera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” era in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realtà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una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distribuzione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puntiforme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di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piccole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concessioni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familiari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che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erano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sfruttate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senza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alcuna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organizzazione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. </a:t>
            </a:r>
            <a:endParaRPr lang="en-US" altLang="en-US" sz="2200" b="1" dirty="0">
              <a:solidFill>
                <a:srgbClr val="C00000"/>
              </a:solidFill>
            </a:endParaRPr>
          </a:p>
          <a:p>
            <a:pPr algn="ctr" eaLnBrk="1" hangingPunct="1"/>
            <a:endParaRPr lang="en-US" altLang="en-US" sz="2200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en-US" sz="2200" b="1" dirty="0" smtClean="0">
                <a:solidFill>
                  <a:srgbClr val="C00000"/>
                </a:solidFill>
              </a:rPr>
              <a:t>I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confini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superficiali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delle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singole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proprietà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erano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incerti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, 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lavori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in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sotterraneo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non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pianificati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. Era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frequente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l’incrociarsi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dei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tunnels 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degli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scavi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(in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questo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caso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due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concessionari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avrebbero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dovuto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invertire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la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direzione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di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scavo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).</a:t>
            </a:r>
            <a:endParaRPr lang="en-US" altLang="en-US" sz="2200" b="1" dirty="0">
              <a:solidFill>
                <a:srgbClr val="C00000"/>
              </a:solidFill>
            </a:endParaRPr>
          </a:p>
          <a:p>
            <a:pPr algn="ctr" eaLnBrk="1" hangingPunct="1"/>
            <a:endParaRPr lang="it-IT" altLang="en-US" sz="2200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en-US" sz="2200" b="1" dirty="0" smtClean="0">
                <a:solidFill>
                  <a:srgbClr val="C00000"/>
                </a:solidFill>
              </a:rPr>
              <a:t>Le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gallerie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finivano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sovente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al di sotto di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altre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gallerie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,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così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che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crolli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erano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molto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frequenti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. Era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inoltre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normale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scaricare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le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venute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d’acqua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a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valle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della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propria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concessione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o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direttamente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in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altre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gallerie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sottostanti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. Il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fianco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della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montagna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era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così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una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specie di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formicaio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, dove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frane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e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smottamenti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erano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</a:rPr>
              <a:t>usuali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. </a:t>
            </a:r>
            <a:endParaRPr lang="en-US" alt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328" y="412112"/>
            <a:ext cx="8145625" cy="5846986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339459" y="4776701"/>
            <a:ext cx="29880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dirty="0">
                <a:solidFill>
                  <a:srgbClr val="C00000"/>
                </a:solidFill>
              </a:rPr>
              <a:t>Croso di M. </a:t>
            </a:r>
            <a:r>
              <a:rPr lang="it-IT" altLang="en-US" b="1" dirty="0" err="1">
                <a:solidFill>
                  <a:srgbClr val="C00000"/>
                </a:solidFill>
              </a:rPr>
              <a:t>Colombotto</a:t>
            </a:r>
            <a:r>
              <a:rPr lang="it-IT" altLang="en-US" b="1" dirty="0">
                <a:solidFill>
                  <a:srgbClr val="C00000"/>
                </a:solidFill>
              </a:rPr>
              <a:t>, 1821 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4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14" y="737823"/>
            <a:ext cx="5892330" cy="394892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390" y="2103660"/>
            <a:ext cx="5689600" cy="4270375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401" y="3366702"/>
            <a:ext cx="2437184" cy="3104987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3"/>
          <p:cNvSpPr txBox="1">
            <a:spLocks noChangeArrowheads="1"/>
          </p:cNvSpPr>
          <p:nvPr/>
        </p:nvSpPr>
        <p:spPr bwMode="auto">
          <a:xfrm>
            <a:off x="6587231" y="324679"/>
            <a:ext cx="528517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1600" b="1" i="1" dirty="0">
                <a:solidFill>
                  <a:srgbClr val="C00000"/>
                </a:solidFill>
              </a:rPr>
              <a:t>Per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il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trasporto</a:t>
            </a:r>
            <a:r>
              <a:rPr lang="en-GB" altLang="en-US" sz="1600" b="1" i="1" dirty="0">
                <a:solidFill>
                  <a:srgbClr val="C00000"/>
                </a:solidFill>
              </a:rPr>
              <a:t> del tout-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venant</a:t>
            </a:r>
            <a:r>
              <a:rPr lang="en-GB" altLang="en-US" sz="1600" b="1" i="1" dirty="0">
                <a:solidFill>
                  <a:srgbClr val="C00000"/>
                </a:solidFill>
              </a:rPr>
              <a:t> bambini e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ragazzi</a:t>
            </a:r>
            <a:r>
              <a:rPr lang="en-GB" altLang="en-US" sz="1600" b="1" i="1" dirty="0">
                <a:solidFill>
                  <a:srgbClr val="C00000"/>
                </a:solidFill>
              </a:rPr>
              <a:t> di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dieci-dodici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anni</a:t>
            </a:r>
            <a:r>
              <a:rPr lang="en-GB" altLang="en-US" sz="1600" b="1" i="1" dirty="0">
                <a:solidFill>
                  <a:srgbClr val="C00000"/>
                </a:solidFill>
              </a:rPr>
              <a:t> di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età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vengono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correntemente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impiegati</a:t>
            </a:r>
            <a:r>
              <a:rPr lang="en-GB" altLang="en-US" sz="1600" b="1" i="1" dirty="0">
                <a:solidFill>
                  <a:srgbClr val="C00000"/>
                </a:solidFill>
              </a:rPr>
              <a:t>.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Essi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trasportano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sulle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spalle</a:t>
            </a:r>
            <a:r>
              <a:rPr lang="en-GB" altLang="en-US" sz="1600" b="1" i="1" dirty="0">
                <a:solidFill>
                  <a:srgbClr val="C00000"/>
                </a:solidFill>
              </a:rPr>
              <a:t> 7, 8 e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persino</a:t>
            </a:r>
            <a:r>
              <a:rPr lang="en-GB" altLang="en-US" sz="1600" b="1" i="1" dirty="0">
                <a:solidFill>
                  <a:srgbClr val="C00000"/>
                </a:solidFill>
              </a:rPr>
              <a:t> 10 rubbi [circa 90 kg] di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minerale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fino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alla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superficie</a:t>
            </a:r>
            <a:r>
              <a:rPr lang="en-GB" altLang="en-US" sz="1600" b="1" i="1" dirty="0">
                <a:solidFill>
                  <a:srgbClr val="C00000"/>
                </a:solidFill>
              </a:rPr>
              <a:t>,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arrampicando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su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pericolose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scalette</a:t>
            </a:r>
            <a:r>
              <a:rPr lang="en-GB" altLang="en-US" sz="1600" b="1" i="1" dirty="0">
                <a:solidFill>
                  <a:srgbClr val="C00000"/>
                </a:solidFill>
              </a:rPr>
              <a:t> e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su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piani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molto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inclinati</a:t>
            </a:r>
            <a:r>
              <a:rPr lang="en-GB" altLang="en-US" sz="1600" b="1" i="1" dirty="0">
                <a:solidFill>
                  <a:srgbClr val="C00000"/>
                </a:solidFill>
              </a:rPr>
              <a:t> </a:t>
            </a:r>
          </a:p>
          <a:p>
            <a:pPr algn="ctr" eaLnBrk="1" hangingPunct="1"/>
            <a:r>
              <a:rPr lang="en-GB" altLang="en-US" sz="1600" b="1" i="1" dirty="0">
                <a:solidFill>
                  <a:srgbClr val="C00000"/>
                </a:solidFill>
              </a:rPr>
              <a:t>(da un </a:t>
            </a:r>
            <a:r>
              <a:rPr lang="en-GB" altLang="en-US" sz="1600" b="1" i="1" dirty="0" err="1">
                <a:solidFill>
                  <a:srgbClr val="C00000"/>
                </a:solidFill>
              </a:rPr>
              <a:t>rapporto</a:t>
            </a:r>
            <a:r>
              <a:rPr lang="en-GB" altLang="en-US" sz="1600" b="1" i="1" dirty="0">
                <a:solidFill>
                  <a:srgbClr val="C00000"/>
                </a:solidFill>
              </a:rPr>
              <a:t> del 1928) </a:t>
            </a:r>
            <a:endParaRPr lang="en-US" alt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947737" y="255264"/>
            <a:ext cx="102965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b="1" dirty="0" smtClean="0">
                <a:solidFill>
                  <a:srgbClr val="C00000"/>
                </a:solidFill>
              </a:rPr>
              <a:t>Estratto dai  </a:t>
            </a:r>
            <a:r>
              <a:rPr lang="it-IT" altLang="it-IT" b="1" dirty="0">
                <a:solidFill>
                  <a:srgbClr val="C00000"/>
                </a:solidFill>
              </a:rPr>
              <a:t>«Bandi Minerari», 1779</a:t>
            </a:r>
          </a:p>
          <a:p>
            <a:pPr algn="ctr" eaLnBrk="1" hangingPunct="1"/>
            <a:endParaRPr lang="it-IT" altLang="it-IT" dirty="0">
              <a:solidFill>
                <a:srgbClr val="C00000"/>
              </a:solidFill>
            </a:endParaRPr>
          </a:p>
          <a:p>
            <a:pPr algn="ctr" eaLnBrk="1" hangingPunct="1"/>
            <a:endParaRPr lang="it-IT" altLang="it-IT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it-IT" dirty="0">
                <a:solidFill>
                  <a:srgbClr val="C00000"/>
                </a:solidFill>
              </a:rPr>
              <a:t>1. </a:t>
            </a:r>
            <a:r>
              <a:rPr lang="it-IT" altLang="it-IT" i="1" dirty="0">
                <a:solidFill>
                  <a:srgbClr val="C00000"/>
                </a:solidFill>
              </a:rPr>
              <a:t>“… qualunque degli escavatori che presentemente travagliano, o fanno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travagliare, come altresì chiunque </a:t>
            </a:r>
            <a:r>
              <a:rPr lang="it-IT" altLang="it-IT" i="1" dirty="0" err="1">
                <a:solidFill>
                  <a:srgbClr val="C00000"/>
                </a:solidFill>
              </a:rPr>
              <a:t>inavenire</a:t>
            </a:r>
            <a:r>
              <a:rPr lang="it-IT" altLang="it-IT" i="1" dirty="0">
                <a:solidFill>
                  <a:srgbClr val="C00000"/>
                </a:solidFill>
              </a:rPr>
              <a:t> vorrà introdursi alla ricerca, ed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escavazione di </a:t>
            </a:r>
            <a:r>
              <a:rPr lang="it-IT" altLang="it-IT" i="1" dirty="0" err="1">
                <a:solidFill>
                  <a:srgbClr val="C00000"/>
                </a:solidFill>
              </a:rPr>
              <a:t>Mineral</a:t>
            </a:r>
            <a:r>
              <a:rPr lang="it-IT" altLang="it-IT" i="1" dirty="0">
                <a:solidFill>
                  <a:srgbClr val="C00000"/>
                </a:solidFill>
              </a:rPr>
              <a:t> Ferroso nel Territorio di questo luogo, debba passare a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favore di questa Comunità </a:t>
            </a:r>
            <a:r>
              <a:rPr lang="it-IT" altLang="it-IT" i="1" dirty="0" err="1">
                <a:solidFill>
                  <a:srgbClr val="C00000"/>
                </a:solidFill>
              </a:rPr>
              <a:t>sottomizione</a:t>
            </a:r>
            <a:r>
              <a:rPr lang="it-IT" altLang="it-IT" i="1" dirty="0">
                <a:solidFill>
                  <a:srgbClr val="C00000"/>
                </a:solidFill>
              </a:rPr>
              <a:t>, con idonea cauzione pel pagamento del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diritto di denari due </a:t>
            </a:r>
            <a:r>
              <a:rPr lang="it-IT" altLang="it-IT" i="1" dirty="0" err="1">
                <a:solidFill>
                  <a:srgbClr val="C00000"/>
                </a:solidFill>
              </a:rPr>
              <a:t>cadun</a:t>
            </a:r>
            <a:r>
              <a:rPr lang="it-IT" altLang="it-IT" i="1" dirty="0">
                <a:solidFill>
                  <a:srgbClr val="C00000"/>
                </a:solidFill>
              </a:rPr>
              <a:t> Rubbo per la Miniera da escavarsi a questa Comunità…”.</a:t>
            </a:r>
          </a:p>
          <a:p>
            <a:pPr algn="ctr" eaLnBrk="1" hangingPunct="1"/>
            <a:endParaRPr lang="it-IT" altLang="it-IT" i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it-IT" i="1" dirty="0">
                <a:solidFill>
                  <a:srgbClr val="C00000"/>
                </a:solidFill>
              </a:rPr>
              <a:t>5.   </a:t>
            </a:r>
            <a:r>
              <a:rPr lang="it-IT" altLang="it-IT" i="1" dirty="0">
                <a:solidFill>
                  <a:srgbClr val="C00000"/>
                </a:solidFill>
              </a:rPr>
              <a:t>“sarà similmente proibito ad ogni </a:t>
            </a:r>
            <a:r>
              <a:rPr lang="it-IT" altLang="it-IT" i="1" dirty="0" err="1">
                <a:solidFill>
                  <a:srgbClr val="C00000"/>
                </a:solidFill>
              </a:rPr>
              <a:t>condutiere</a:t>
            </a:r>
            <a:r>
              <a:rPr lang="it-IT" altLang="it-IT" i="1" dirty="0">
                <a:solidFill>
                  <a:srgbClr val="C00000"/>
                </a:solidFill>
              </a:rPr>
              <a:t> di portarsi di notte tempo a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caricar Miniera, o quella condurre in qualunque maniera, ed in qualunque luogo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senza esser munito della Bolla nel modo avanti specificato, sotto pena per la prima volta della perdita delle Bestie che avrà in condotta e quanto ai portantini di pagar </a:t>
            </a:r>
            <a:r>
              <a:rPr lang="en-US" altLang="it-IT" i="1" dirty="0" err="1">
                <a:solidFill>
                  <a:srgbClr val="C00000"/>
                </a:solidFill>
              </a:rPr>
              <a:t>soldi</a:t>
            </a:r>
            <a:r>
              <a:rPr lang="en-US" altLang="it-IT" i="1" dirty="0">
                <a:solidFill>
                  <a:srgbClr val="C00000"/>
                </a:solidFill>
              </a:rPr>
              <a:t> </a:t>
            </a:r>
            <a:r>
              <a:rPr lang="en-US" altLang="it-IT" i="1" dirty="0" err="1">
                <a:solidFill>
                  <a:srgbClr val="C00000"/>
                </a:solidFill>
              </a:rPr>
              <a:t>dieci</a:t>
            </a:r>
            <a:r>
              <a:rPr lang="en-US" altLang="it-IT" i="1" dirty="0">
                <a:solidFill>
                  <a:srgbClr val="C00000"/>
                </a:solidFill>
              </a:rPr>
              <a:t> </a:t>
            </a:r>
            <a:r>
              <a:rPr lang="en-US" altLang="it-IT" i="1" dirty="0" err="1">
                <a:solidFill>
                  <a:srgbClr val="C00000"/>
                </a:solidFill>
              </a:rPr>
              <a:t>cadun</a:t>
            </a:r>
            <a:r>
              <a:rPr lang="en-US" altLang="it-IT" i="1" dirty="0">
                <a:solidFill>
                  <a:srgbClr val="C00000"/>
                </a:solidFill>
              </a:rPr>
              <a:t> </a:t>
            </a:r>
            <a:r>
              <a:rPr lang="en-US" altLang="it-IT" i="1" dirty="0" err="1">
                <a:solidFill>
                  <a:srgbClr val="C00000"/>
                </a:solidFill>
              </a:rPr>
              <a:t>Rubbo</a:t>
            </a:r>
            <a:r>
              <a:rPr lang="en-US" altLang="it-IT" i="1" dirty="0">
                <a:solidFill>
                  <a:srgbClr val="C0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327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13" y="489627"/>
            <a:ext cx="4273550" cy="5688012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http://www.campingchiara.com/img/traversell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464" y="1659510"/>
            <a:ext cx="6801725" cy="4518129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5164008" y="294317"/>
            <a:ext cx="63406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C00000"/>
                </a:solidFill>
              </a:rPr>
              <a:t>Nel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sito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minerario</a:t>
            </a:r>
            <a:r>
              <a:rPr lang="en-US" altLang="en-US" b="1" dirty="0">
                <a:solidFill>
                  <a:srgbClr val="C00000"/>
                </a:solidFill>
              </a:rPr>
              <a:t> di Traversella </a:t>
            </a:r>
            <a:r>
              <a:rPr lang="en-US" altLang="en-US" b="1" dirty="0" err="1">
                <a:solidFill>
                  <a:srgbClr val="C00000"/>
                </a:solidFill>
              </a:rPr>
              <a:t>il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minerale</a:t>
            </a:r>
            <a:r>
              <a:rPr lang="en-US" altLang="en-US" b="1" dirty="0">
                <a:solidFill>
                  <a:srgbClr val="C00000"/>
                </a:solidFill>
              </a:rPr>
              <a:t> di ferro è </a:t>
            </a:r>
            <a:r>
              <a:rPr lang="en-US" altLang="en-US" b="1" dirty="0" err="1">
                <a:solidFill>
                  <a:srgbClr val="C00000"/>
                </a:solidFill>
              </a:rPr>
              <a:t>stato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sfruttato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sicuramente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>
                <a:solidFill>
                  <a:srgbClr val="C00000"/>
                </a:solidFill>
              </a:rPr>
              <a:t>a </a:t>
            </a:r>
            <a:r>
              <a:rPr lang="en-US" altLang="en-US" b="1" dirty="0" err="1">
                <a:solidFill>
                  <a:srgbClr val="C00000"/>
                </a:solidFill>
              </a:rPr>
              <a:t>partire</a:t>
            </a:r>
            <a:r>
              <a:rPr lang="en-US" altLang="en-US" b="1" dirty="0">
                <a:solidFill>
                  <a:srgbClr val="C00000"/>
                </a:solidFill>
              </a:rPr>
              <a:t> dal </a:t>
            </a:r>
            <a:r>
              <a:rPr lang="en-US" altLang="en-US" b="1" dirty="0" err="1">
                <a:solidFill>
                  <a:srgbClr val="C00000"/>
                </a:solidFill>
              </a:rPr>
              <a:t>tardo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medioevo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877500" y="255264"/>
            <a:ext cx="102965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b="1" dirty="0" smtClean="0">
                <a:solidFill>
                  <a:srgbClr val="C00000"/>
                </a:solidFill>
              </a:rPr>
              <a:t>Estratti dai «Bandi </a:t>
            </a:r>
            <a:r>
              <a:rPr lang="it-IT" altLang="it-IT" b="1" dirty="0">
                <a:solidFill>
                  <a:srgbClr val="C00000"/>
                </a:solidFill>
              </a:rPr>
              <a:t>Minerari», 1787</a:t>
            </a:r>
          </a:p>
          <a:p>
            <a:pPr algn="ctr" eaLnBrk="1" hangingPunct="1"/>
            <a:endParaRPr lang="it-IT" altLang="it-IT" dirty="0">
              <a:solidFill>
                <a:srgbClr val="C00000"/>
              </a:solidFill>
            </a:endParaRPr>
          </a:p>
          <a:p>
            <a:pPr algn="ctr" eaLnBrk="1" hangingPunct="1"/>
            <a:endParaRPr lang="it-IT" altLang="it-IT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it-IT" dirty="0">
                <a:solidFill>
                  <a:srgbClr val="C00000"/>
                </a:solidFill>
              </a:rPr>
              <a:t>3. “</a:t>
            </a:r>
            <a:r>
              <a:rPr lang="it-IT" altLang="it-IT" i="1" dirty="0">
                <a:solidFill>
                  <a:srgbClr val="C00000"/>
                </a:solidFill>
              </a:rPr>
              <a:t>Non potranno gli Escavatori darsi vicendevolmente disturbo, od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impedimento nella coltivazione, tanto per riguardo all’interno delle Cave, Gallerie, e Pozzi, quanto all’esterno delle Piazze, Strade, e simili, dovendo ognuno attendere alla coltura, ed escavazione, della propria Cava senza danno, e disturbo degli altri, sotto le pene infra stabilite</a:t>
            </a:r>
            <a:r>
              <a:rPr lang="it-IT" altLang="it-IT" dirty="0">
                <a:solidFill>
                  <a:srgbClr val="C00000"/>
                </a:solidFill>
              </a:rPr>
              <a:t>”.</a:t>
            </a:r>
          </a:p>
          <a:p>
            <a:pPr algn="ctr" eaLnBrk="1" hangingPunct="1"/>
            <a:endParaRPr lang="it-IT" altLang="it-IT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it-IT" dirty="0">
                <a:solidFill>
                  <a:srgbClr val="C00000"/>
                </a:solidFill>
              </a:rPr>
              <a:t>4. “</a:t>
            </a:r>
            <a:r>
              <a:rPr lang="it-IT" altLang="it-IT" i="1" dirty="0">
                <a:solidFill>
                  <a:srgbClr val="C00000"/>
                </a:solidFill>
              </a:rPr>
              <a:t>Qualora accada, che nella escavazione vengano gli Escavatori ad incontrarsi,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e succeda eziandio qualche penetrazione nelle Gallerie, e Pozzi del Vicino, dovranno in tal caso entrambi ritirarsi, e rivolgere perciò altrove il loro lavoro, col riempimento, ed otturamento dello sforo, e sarà lecito nel resto ad entrambi li</a:t>
            </a:r>
          </a:p>
          <a:p>
            <a:pPr algn="ctr" eaLnBrk="1" hangingPunct="1"/>
            <a:r>
              <a:rPr lang="it-IT" altLang="it-IT" i="1" dirty="0">
                <a:solidFill>
                  <a:srgbClr val="C00000"/>
                </a:solidFill>
              </a:rPr>
              <a:t>Coltivatori di proseguire la loro escavazione secondo le regole dell’arte, purché non vengano a darsi impedimento reciprocamente…</a:t>
            </a:r>
            <a:r>
              <a:rPr lang="it-IT" altLang="it-IT" dirty="0">
                <a:solidFill>
                  <a:srgbClr val="C00000"/>
                </a:solidFill>
              </a:rPr>
              <a:t>”</a:t>
            </a:r>
            <a:endParaRPr lang="en-US" alt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82" y="445538"/>
            <a:ext cx="7512876" cy="4163331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514905" y="4970577"/>
            <a:ext cx="110809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it-IT" altLang="en-US" sz="2000" b="1" dirty="0" smtClean="0">
                <a:solidFill>
                  <a:srgbClr val="C00000"/>
                </a:solidFill>
              </a:rPr>
              <a:t>Dobbiamo </a:t>
            </a:r>
            <a:r>
              <a:rPr lang="it-IT" altLang="en-US" sz="2000" b="1" dirty="0">
                <a:solidFill>
                  <a:srgbClr val="C00000"/>
                </a:solidFill>
              </a:rPr>
              <a:t>l’abbondanza di informazioni sulla </a:t>
            </a:r>
            <a:r>
              <a:rPr lang="it-IT" altLang="en-US" sz="2000" b="1" dirty="0" smtClean="0">
                <a:solidFill>
                  <a:srgbClr val="C00000"/>
                </a:solidFill>
              </a:rPr>
              <a:t>produzione</a:t>
            </a:r>
            <a:r>
              <a:rPr lang="it-IT" altLang="en-US" sz="2000" b="1" dirty="0">
                <a:solidFill>
                  <a:srgbClr val="C00000"/>
                </a:solidFill>
              </a:rPr>
              <a:t>, nel periodo specificato, alle tasse imposte sul materiale estratto, che </a:t>
            </a:r>
            <a:r>
              <a:rPr lang="it-IT" altLang="en-US" sz="2000" b="1" dirty="0" smtClean="0">
                <a:solidFill>
                  <a:srgbClr val="C00000"/>
                </a:solidFill>
              </a:rPr>
              <a:t>comportavano </a:t>
            </a:r>
            <a:r>
              <a:rPr lang="it-IT" altLang="en-US" sz="2000" b="1" dirty="0">
                <a:solidFill>
                  <a:srgbClr val="C00000"/>
                </a:solidFill>
              </a:rPr>
              <a:t>una registrazione </a:t>
            </a:r>
            <a:r>
              <a:rPr lang="it-IT" altLang="en-US" sz="2000" b="1" dirty="0" smtClean="0">
                <a:solidFill>
                  <a:srgbClr val="C00000"/>
                </a:solidFill>
              </a:rPr>
              <a:t>(e </a:t>
            </a:r>
            <a:r>
              <a:rPr lang="it-IT" altLang="en-US" sz="2000" b="1" dirty="0">
                <a:solidFill>
                  <a:srgbClr val="C00000"/>
                </a:solidFill>
              </a:rPr>
              <a:t>i registri </a:t>
            </a:r>
            <a:r>
              <a:rPr lang="it-IT" altLang="en-US" sz="2000" b="1" dirty="0" smtClean="0">
                <a:solidFill>
                  <a:srgbClr val="C00000"/>
                </a:solidFill>
              </a:rPr>
              <a:t>si </a:t>
            </a:r>
            <a:r>
              <a:rPr lang="it-IT" altLang="en-US" sz="2000" b="1" dirty="0">
                <a:solidFill>
                  <a:srgbClr val="C00000"/>
                </a:solidFill>
              </a:rPr>
              <a:t>sono per la maggior parte conservati). </a:t>
            </a:r>
            <a:r>
              <a:rPr lang="it-IT" altLang="en-US" sz="2000" b="1" dirty="0" smtClean="0">
                <a:solidFill>
                  <a:srgbClr val="C00000"/>
                </a:solidFill>
              </a:rPr>
              <a:t>La </a:t>
            </a:r>
            <a:r>
              <a:rPr lang="it-IT" altLang="en-US" sz="2000" b="1" dirty="0">
                <a:solidFill>
                  <a:srgbClr val="C00000"/>
                </a:solidFill>
              </a:rPr>
              <a:t>produzione è </a:t>
            </a:r>
            <a:r>
              <a:rPr lang="it-IT" altLang="en-US" sz="2000" b="1" dirty="0" smtClean="0">
                <a:solidFill>
                  <a:srgbClr val="C00000"/>
                </a:solidFill>
              </a:rPr>
              <a:t>probabilmente </a:t>
            </a:r>
            <a:r>
              <a:rPr lang="it-IT" altLang="en-US" sz="2000" b="1" dirty="0">
                <a:solidFill>
                  <a:srgbClr val="C00000"/>
                </a:solidFill>
              </a:rPr>
              <a:t>quindi sottostimata, perché molti scavatori e concessionari tendevano  nascondere parte del minerale per evadere almeno parzialmente le tasse.</a:t>
            </a:r>
            <a:r>
              <a:rPr lang="en-US" altLang="en-US" sz="20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466845" y="758214"/>
            <a:ext cx="34056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La quantità di minerale di ferro estratto era misurata in «Rubbi». Il rubbo è un’antica unità di massa usata nella Savoia, e corrisponde all’incirca a 9,2 kg.</a:t>
            </a:r>
            <a:endParaRPr lang="it-IT" sz="2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5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749591" y="534725"/>
            <a:ext cx="102965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000" b="1" dirty="0">
                <a:solidFill>
                  <a:srgbClr val="C00000"/>
                </a:solidFill>
              </a:rPr>
              <a:t>Estratti da</a:t>
            </a:r>
          </a:p>
          <a:p>
            <a:pPr algn="ctr" eaLnBrk="1" hangingPunct="1"/>
            <a:r>
              <a:rPr lang="it-IT" altLang="it-IT" sz="2000" b="1" dirty="0">
                <a:solidFill>
                  <a:srgbClr val="C00000"/>
                </a:solidFill>
              </a:rPr>
              <a:t> </a:t>
            </a:r>
            <a:r>
              <a:rPr lang="it-IT" altLang="it-IT" sz="1800" b="1" dirty="0">
                <a:solidFill>
                  <a:srgbClr val="C00000"/>
                </a:solidFill>
              </a:rPr>
              <a:t>«ORDINAMENTO PER L’ESATTA CONSEGNA DEL MINERALE», 1827</a:t>
            </a:r>
          </a:p>
          <a:p>
            <a:pPr algn="ctr" eaLnBrk="1" hangingPunct="1"/>
            <a:endParaRPr lang="it-IT" altLang="it-IT" sz="20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6) Dovranno i conducenti, e </a:t>
            </a:r>
            <a:r>
              <a:rPr lang="it-IT" altLang="it-IT" sz="2000" i="1" dirty="0" err="1">
                <a:solidFill>
                  <a:srgbClr val="C00000"/>
                </a:solidFill>
              </a:rPr>
              <a:t>portandini</a:t>
            </a:r>
            <a:r>
              <a:rPr lang="it-IT" altLang="it-IT" sz="2000" i="1" dirty="0">
                <a:solidFill>
                  <a:srgbClr val="C00000"/>
                </a:solidFill>
              </a:rPr>
              <a:t> richiesti dal Ricevitore Comunale, anche</a:t>
            </a: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abbino oltrepassato l’uffizio di consegna, arrestare le loro bestie, e arrestarsi essi</a:t>
            </a: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medesimi per scaricare e far riconoscere il peso delle loro some, quello accertato</a:t>
            </a: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non eccedente più delle libbre cinque di tolleranza per </a:t>
            </a:r>
            <a:r>
              <a:rPr lang="it-IT" altLang="it-IT" sz="2000" i="1" dirty="0" err="1">
                <a:solidFill>
                  <a:srgbClr val="C00000"/>
                </a:solidFill>
              </a:rPr>
              <a:t>caduna</a:t>
            </a:r>
            <a:r>
              <a:rPr lang="it-IT" altLang="it-IT" sz="2000" i="1" dirty="0">
                <a:solidFill>
                  <a:srgbClr val="C00000"/>
                </a:solidFill>
              </a:rPr>
              <a:t> carica saranno liberi di andare pei fatti loro, senza che si possano </a:t>
            </a:r>
            <a:r>
              <a:rPr lang="it-IT" altLang="it-IT" sz="2000" i="1" dirty="0" err="1">
                <a:solidFill>
                  <a:srgbClr val="C00000"/>
                </a:solidFill>
              </a:rPr>
              <a:t>maggiorm.te</a:t>
            </a:r>
            <a:r>
              <a:rPr lang="it-IT" altLang="it-IT" sz="2000" i="1" dirty="0">
                <a:solidFill>
                  <a:srgbClr val="C00000"/>
                </a:solidFill>
              </a:rPr>
              <a:t> trattenere per</a:t>
            </a:r>
          </a:p>
          <a:p>
            <a:pPr algn="ctr" eaLnBrk="1" hangingPunct="1"/>
            <a:r>
              <a:rPr lang="en-US" altLang="it-IT" sz="2000" i="1" dirty="0" err="1">
                <a:solidFill>
                  <a:srgbClr val="C00000"/>
                </a:solidFill>
              </a:rPr>
              <a:t>qualsivoglia</a:t>
            </a:r>
            <a:r>
              <a:rPr lang="en-US" altLang="it-IT" sz="2000" i="1" dirty="0">
                <a:solidFill>
                  <a:srgbClr val="C00000"/>
                </a:solidFill>
              </a:rPr>
              <a:t> </a:t>
            </a:r>
            <a:r>
              <a:rPr lang="en-US" altLang="it-IT" sz="2000" i="1" dirty="0" err="1">
                <a:solidFill>
                  <a:srgbClr val="C00000"/>
                </a:solidFill>
              </a:rPr>
              <a:t>pretesto</a:t>
            </a:r>
            <a:r>
              <a:rPr lang="en-US" altLang="it-IT" sz="2000" i="1" dirty="0">
                <a:solidFill>
                  <a:srgbClr val="C00000"/>
                </a:solidFill>
              </a:rPr>
              <a:t>. </a:t>
            </a:r>
          </a:p>
          <a:p>
            <a:pPr algn="ctr" eaLnBrk="1" hangingPunct="1"/>
            <a:endParaRPr lang="en-US" altLang="it-IT" sz="2000" i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7) Tutti i conducenti e i </a:t>
            </a:r>
            <a:r>
              <a:rPr lang="it-IT" altLang="it-IT" sz="2000" i="1" dirty="0" err="1">
                <a:solidFill>
                  <a:srgbClr val="C00000"/>
                </a:solidFill>
              </a:rPr>
              <a:t>portandini</a:t>
            </a:r>
            <a:r>
              <a:rPr lang="it-IT" altLang="it-IT" sz="2000" i="1" dirty="0">
                <a:solidFill>
                  <a:srgbClr val="C00000"/>
                </a:solidFill>
              </a:rPr>
              <a:t> che verranno colti per </a:t>
            </a:r>
            <a:r>
              <a:rPr lang="it-IT" altLang="it-IT" sz="2000" i="1" dirty="0" err="1">
                <a:solidFill>
                  <a:srgbClr val="C00000"/>
                </a:solidFill>
              </a:rPr>
              <a:t>istrade</a:t>
            </a:r>
            <a:r>
              <a:rPr lang="it-IT" altLang="it-IT" sz="2000" i="1" dirty="0">
                <a:solidFill>
                  <a:srgbClr val="C00000"/>
                </a:solidFill>
              </a:rPr>
              <a:t> astruse, ad ore</a:t>
            </a: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indebite, o portanti minerale di peso maggiore all’indicato sovra la bolletta saranno in contravvenzione alle ordinanze comunali e quindi esclusi loro, ed agenti, e famigli dal rendersi ulteriormente al trasporto della miniera</a:t>
            </a:r>
          </a:p>
          <a:p>
            <a:pPr algn="ctr" eaLnBrk="1" hangingPunct="1"/>
            <a:endParaRPr lang="it-IT" altLang="it-IT" sz="2000" i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10) Li Escavatori che fossero provati di collusione coi contravventori saranno</a:t>
            </a: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decaduti </a:t>
            </a:r>
            <a:r>
              <a:rPr lang="it-IT" altLang="it-IT" sz="2000" i="1" dirty="0" err="1">
                <a:solidFill>
                  <a:srgbClr val="C00000"/>
                </a:solidFill>
              </a:rPr>
              <a:t>istantemente</a:t>
            </a:r>
            <a:r>
              <a:rPr lang="it-IT" altLang="it-IT" sz="2000" i="1" dirty="0">
                <a:solidFill>
                  <a:srgbClr val="C00000"/>
                </a:solidFill>
              </a:rPr>
              <a:t> e senz’altre formalità dal diritto di coltivare le cave loro</a:t>
            </a:r>
          </a:p>
          <a:p>
            <a:pPr algn="ctr" eaLnBrk="1" hangingPunct="1"/>
            <a:r>
              <a:rPr lang="it-IT" altLang="it-IT" sz="2000" i="1" dirty="0">
                <a:solidFill>
                  <a:srgbClr val="C00000"/>
                </a:solidFill>
              </a:rPr>
              <a:t>concesse siccome traditori degl’interessi comunali…</a:t>
            </a:r>
            <a:endParaRPr lang="it-IT" altLang="it-IT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526758" y="404179"/>
            <a:ext cx="4465637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A quanto ammontavano le tasse? Nel 1723, la tassa era di 5 </a:t>
            </a:r>
            <a:r>
              <a:rPr lang="it-IT" altLang="en-US" sz="2000" b="1" i="1" dirty="0">
                <a:solidFill>
                  <a:srgbClr val="C00000"/>
                </a:solidFill>
              </a:rPr>
              <a:t>denari</a:t>
            </a:r>
            <a:r>
              <a:rPr lang="it-IT" altLang="en-US" sz="2000" b="1" dirty="0">
                <a:solidFill>
                  <a:srgbClr val="C00000"/>
                </a:solidFill>
              </a:rPr>
              <a:t> per ogni </a:t>
            </a:r>
            <a:r>
              <a:rPr lang="it-IT" altLang="en-US" sz="2000" b="1" i="1" dirty="0">
                <a:solidFill>
                  <a:srgbClr val="C00000"/>
                </a:solidFill>
              </a:rPr>
              <a:t>rubbo</a:t>
            </a:r>
            <a:r>
              <a:rPr lang="it-IT" altLang="en-US" sz="2000" b="1" dirty="0">
                <a:solidFill>
                  <a:srgbClr val="C00000"/>
                </a:solidFill>
              </a:rPr>
              <a:t>, ma pochi anni dopo fu abbassata a 2 </a:t>
            </a:r>
            <a:r>
              <a:rPr lang="it-IT" altLang="en-US" sz="2000" b="1" i="1" dirty="0">
                <a:solidFill>
                  <a:srgbClr val="C00000"/>
                </a:solidFill>
              </a:rPr>
              <a:t>denari</a:t>
            </a:r>
            <a:r>
              <a:rPr lang="it-IT" altLang="en-US" sz="2000" b="1" dirty="0">
                <a:solidFill>
                  <a:srgbClr val="C00000"/>
                </a:solidFill>
              </a:rPr>
              <a:t> per ogni </a:t>
            </a:r>
            <a:r>
              <a:rPr lang="it-IT" altLang="en-US" sz="2000" b="1" i="1" dirty="0">
                <a:solidFill>
                  <a:srgbClr val="C00000"/>
                </a:solidFill>
              </a:rPr>
              <a:t>rubbo</a:t>
            </a:r>
            <a:r>
              <a:rPr lang="it-IT" altLang="en-US" sz="2000" b="1" dirty="0">
                <a:solidFill>
                  <a:srgbClr val="C00000"/>
                </a:solidFill>
              </a:rPr>
              <a:t>. </a:t>
            </a:r>
            <a:endParaRPr lang="en-US" alt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488905" y="392742"/>
            <a:ext cx="545122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A quanto corrisponde in termini di acquisto oggi</a:t>
            </a:r>
            <a:endParaRPr lang="en-US" alt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CasellaDiTesto 6"/>
          <p:cNvSpPr txBox="1">
            <a:spLocks noChangeArrowheads="1"/>
          </p:cNvSpPr>
          <p:nvPr/>
        </p:nvSpPr>
        <p:spPr bwMode="auto">
          <a:xfrm>
            <a:off x="5586413" y="1065898"/>
            <a:ext cx="5256212" cy="390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800" b="1" dirty="0">
                <a:solidFill>
                  <a:srgbClr val="C00000"/>
                </a:solidFill>
              </a:rPr>
              <a:t>Nel 1735, nella Città di Torino,  </a:t>
            </a:r>
          </a:p>
          <a:p>
            <a:pPr algn="ctr" eaLnBrk="1" hangingPunct="1"/>
            <a:endParaRPr lang="it-IT" altLang="en-US" sz="1050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1800" b="1" dirty="0">
                <a:solidFill>
                  <a:srgbClr val="C00000"/>
                </a:solidFill>
              </a:rPr>
              <a:t>Un </a:t>
            </a:r>
            <a:r>
              <a:rPr lang="it-IT" altLang="en-US" sz="1800" b="1" i="1" dirty="0">
                <a:solidFill>
                  <a:srgbClr val="C00000"/>
                </a:solidFill>
              </a:rPr>
              <a:t>rubbo</a:t>
            </a:r>
            <a:r>
              <a:rPr lang="it-IT" altLang="en-US" sz="1800" b="1" dirty="0">
                <a:solidFill>
                  <a:srgbClr val="C00000"/>
                </a:solidFill>
              </a:rPr>
              <a:t> di pane base (</a:t>
            </a:r>
            <a:r>
              <a:rPr lang="it-IT" altLang="en-US" sz="1800" b="1" dirty="0" err="1">
                <a:solidFill>
                  <a:srgbClr val="C00000"/>
                </a:solidFill>
              </a:rPr>
              <a:t>Miccone</a:t>
            </a:r>
            <a:r>
              <a:rPr lang="it-IT" altLang="en-US" sz="1800" b="1" dirty="0">
                <a:solidFill>
                  <a:srgbClr val="C00000"/>
                </a:solidFill>
              </a:rPr>
              <a:t> Bruno) = 50 </a:t>
            </a:r>
            <a:r>
              <a:rPr lang="it-IT" altLang="en-US" sz="1800" b="1" i="1" dirty="0">
                <a:solidFill>
                  <a:srgbClr val="C00000"/>
                </a:solidFill>
              </a:rPr>
              <a:t>soldi</a:t>
            </a:r>
          </a:p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1 kg = 60 </a:t>
            </a:r>
            <a:r>
              <a:rPr lang="it-IT" altLang="en-US" sz="2000" b="1" i="1" dirty="0">
                <a:solidFill>
                  <a:srgbClr val="C00000"/>
                </a:solidFill>
              </a:rPr>
              <a:t>denari</a:t>
            </a:r>
            <a:r>
              <a:rPr lang="it-IT" altLang="en-US" sz="2000" b="1" dirty="0">
                <a:solidFill>
                  <a:srgbClr val="C00000"/>
                </a:solidFill>
              </a:rPr>
              <a:t> </a:t>
            </a:r>
          </a:p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1 litro di vino = circa 3 </a:t>
            </a:r>
            <a:r>
              <a:rPr lang="it-IT" altLang="en-US" sz="2000" b="1" i="1" dirty="0">
                <a:solidFill>
                  <a:srgbClr val="C00000"/>
                </a:solidFill>
              </a:rPr>
              <a:t>soldi</a:t>
            </a:r>
          </a:p>
          <a:p>
            <a:pPr algn="ctr" eaLnBrk="1" hangingPunct="1"/>
            <a:endParaRPr lang="it-IT" altLang="en-US" sz="1100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Affitto di 1 stanza </a:t>
            </a:r>
            <a:r>
              <a:rPr lang="it-IT" altLang="en-US" sz="2000" b="1" dirty="0" smtClean="0">
                <a:solidFill>
                  <a:srgbClr val="C00000"/>
                </a:solidFill>
              </a:rPr>
              <a:t>e una </a:t>
            </a:r>
            <a:r>
              <a:rPr lang="it-IT" altLang="en-US" sz="2000" b="1" dirty="0">
                <a:solidFill>
                  <a:srgbClr val="C00000"/>
                </a:solidFill>
              </a:rPr>
              <a:t>cantina (</a:t>
            </a:r>
            <a:r>
              <a:rPr lang="it-IT" altLang="en-US" sz="2000" b="1" i="1" dirty="0" err="1">
                <a:solidFill>
                  <a:srgbClr val="C00000"/>
                </a:solidFill>
              </a:rPr>
              <a:t>crota</a:t>
            </a:r>
            <a:r>
              <a:rPr lang="it-IT" altLang="en-US" sz="2000" b="1" dirty="0">
                <a:solidFill>
                  <a:srgbClr val="C00000"/>
                </a:solidFill>
              </a:rPr>
              <a:t>) 5 </a:t>
            </a:r>
            <a:r>
              <a:rPr lang="it-IT" altLang="en-US" sz="2000" b="1" i="1" dirty="0">
                <a:solidFill>
                  <a:srgbClr val="C00000"/>
                </a:solidFill>
              </a:rPr>
              <a:t>lire/</a:t>
            </a:r>
            <a:r>
              <a:rPr lang="it-IT" altLang="en-US" sz="2000" b="1" dirty="0">
                <a:solidFill>
                  <a:srgbClr val="C00000"/>
                </a:solidFill>
              </a:rPr>
              <a:t>mese (~18 </a:t>
            </a:r>
            <a:r>
              <a:rPr lang="it-IT" altLang="en-US" sz="2000" b="1" i="1" dirty="0">
                <a:solidFill>
                  <a:srgbClr val="C00000"/>
                </a:solidFill>
              </a:rPr>
              <a:t> soldi/mese</a:t>
            </a:r>
            <a:r>
              <a:rPr lang="it-IT" altLang="en-US" sz="2000" b="1" dirty="0">
                <a:solidFill>
                  <a:srgbClr val="C00000"/>
                </a:solidFill>
              </a:rPr>
              <a:t>)</a:t>
            </a:r>
          </a:p>
          <a:p>
            <a:pPr algn="ctr" eaLnBrk="1" hangingPunct="1"/>
            <a:endParaRPr lang="it-IT" altLang="en-US" sz="1050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2000" b="1" dirty="0" smtClean="0">
                <a:solidFill>
                  <a:srgbClr val="C00000"/>
                </a:solidFill>
              </a:rPr>
              <a:t>Affitto di un appartamento (tre stanze) 90 </a:t>
            </a:r>
            <a:r>
              <a:rPr lang="it-IT" altLang="en-US" sz="2000" b="1" i="1" dirty="0" smtClean="0">
                <a:solidFill>
                  <a:srgbClr val="C00000"/>
                </a:solidFill>
              </a:rPr>
              <a:t>lire</a:t>
            </a:r>
            <a:r>
              <a:rPr lang="it-IT" altLang="en-US" sz="2000" b="1" dirty="0" smtClean="0">
                <a:solidFill>
                  <a:srgbClr val="C00000"/>
                </a:solidFill>
              </a:rPr>
              <a:t>/anno</a:t>
            </a:r>
            <a:endParaRPr lang="it-IT" altLang="en-US" sz="2000" b="1" dirty="0">
              <a:solidFill>
                <a:srgbClr val="C00000"/>
              </a:solidFill>
            </a:endParaRPr>
          </a:p>
          <a:p>
            <a:pPr algn="ctr" eaLnBrk="1" hangingPunct="1"/>
            <a:endParaRPr lang="it-IT" altLang="en-US" sz="2000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Salario base per bassa manovalanza</a:t>
            </a:r>
          </a:p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 = 1 </a:t>
            </a:r>
            <a:r>
              <a:rPr lang="it-IT" altLang="en-US" sz="2000" b="1" i="1" dirty="0">
                <a:solidFill>
                  <a:srgbClr val="C00000"/>
                </a:solidFill>
              </a:rPr>
              <a:t>lira</a:t>
            </a:r>
            <a:r>
              <a:rPr lang="it-IT" altLang="en-US" sz="2000" b="1" dirty="0">
                <a:solidFill>
                  <a:srgbClr val="C00000"/>
                </a:solidFill>
              </a:rPr>
              <a:t> /giorno</a:t>
            </a:r>
            <a:endParaRPr lang="en-US" alt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CasellaDiTesto 8"/>
          <p:cNvSpPr txBox="1">
            <a:spLocks noChangeArrowheads="1"/>
          </p:cNvSpPr>
          <p:nvPr/>
        </p:nvSpPr>
        <p:spPr bwMode="auto">
          <a:xfrm>
            <a:off x="5586413" y="5247706"/>
            <a:ext cx="5256212" cy="569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it-IT" altLang="en-US" sz="1100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1 </a:t>
            </a:r>
            <a:r>
              <a:rPr lang="it-IT" altLang="en-US" sz="2000" b="1" i="1" dirty="0">
                <a:solidFill>
                  <a:srgbClr val="C00000"/>
                </a:solidFill>
              </a:rPr>
              <a:t>lira</a:t>
            </a:r>
            <a:r>
              <a:rPr lang="it-IT" altLang="en-US" sz="2000" b="1" dirty="0">
                <a:solidFill>
                  <a:srgbClr val="C00000"/>
                </a:solidFill>
              </a:rPr>
              <a:t>  =  20 </a:t>
            </a:r>
            <a:r>
              <a:rPr lang="it-IT" altLang="en-US" sz="2000" b="1" i="1" dirty="0">
                <a:solidFill>
                  <a:srgbClr val="C00000"/>
                </a:solidFill>
              </a:rPr>
              <a:t>soldi</a:t>
            </a:r>
            <a:r>
              <a:rPr lang="it-IT" altLang="en-US" sz="2000" b="1" dirty="0">
                <a:solidFill>
                  <a:srgbClr val="C00000"/>
                </a:solidFill>
              </a:rPr>
              <a:t>  = 240 </a:t>
            </a:r>
            <a:r>
              <a:rPr lang="it-IT" altLang="en-US" sz="2000" b="1" i="1" dirty="0">
                <a:solidFill>
                  <a:srgbClr val="C00000"/>
                </a:solidFill>
              </a:rPr>
              <a:t>denari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636" y="2122127"/>
            <a:ext cx="3630127" cy="3528513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CasellaDiTesto 7"/>
          <p:cNvSpPr txBox="1">
            <a:spLocks noChangeArrowheads="1"/>
          </p:cNvSpPr>
          <p:nvPr/>
        </p:nvSpPr>
        <p:spPr bwMode="auto">
          <a:xfrm>
            <a:off x="596073" y="5709975"/>
            <a:ext cx="44656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i="1" dirty="0">
                <a:solidFill>
                  <a:srgbClr val="C00000"/>
                </a:solidFill>
              </a:rPr>
              <a:t>2 denari di Carlo Emanuele III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702118" y="544470"/>
            <a:ext cx="4465637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dirty="0">
                <a:solidFill>
                  <a:srgbClr val="C00000"/>
                </a:solidFill>
              </a:rPr>
              <a:t>Nel 1840:</a:t>
            </a:r>
          </a:p>
          <a:p>
            <a:pPr algn="ctr" eaLnBrk="1" hangingPunct="1"/>
            <a:r>
              <a:rPr lang="it-IT" altLang="en-US" b="1" dirty="0">
                <a:solidFill>
                  <a:srgbClr val="C00000"/>
                </a:solidFill>
              </a:rPr>
              <a:t>  la tassazione era di 0.1 </a:t>
            </a:r>
            <a:r>
              <a:rPr lang="it-IT" altLang="en-US" b="1" i="1" dirty="0">
                <a:solidFill>
                  <a:srgbClr val="C00000"/>
                </a:solidFill>
              </a:rPr>
              <a:t>lira</a:t>
            </a:r>
            <a:r>
              <a:rPr lang="it-IT" altLang="en-US" b="1" dirty="0">
                <a:solidFill>
                  <a:srgbClr val="C00000"/>
                </a:solidFill>
              </a:rPr>
              <a:t> per ogni </a:t>
            </a:r>
            <a:r>
              <a:rPr lang="it-IT" altLang="en-US" b="1" i="1" dirty="0">
                <a:solidFill>
                  <a:srgbClr val="C00000"/>
                </a:solidFill>
              </a:rPr>
              <a:t>rubbo </a:t>
            </a:r>
            <a:r>
              <a:rPr lang="it-IT" altLang="en-US" b="1" dirty="0">
                <a:solidFill>
                  <a:srgbClr val="C00000"/>
                </a:solidFill>
              </a:rPr>
              <a:t>di minerale estratto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879" y="1907528"/>
            <a:ext cx="3647476" cy="3535682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783049" y="5679476"/>
            <a:ext cx="4465637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i="1" dirty="0">
                <a:solidFill>
                  <a:srgbClr val="C00000"/>
                </a:solidFill>
              </a:rPr>
              <a:t>25 centesimi di Carlo Alberto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sp>
        <p:nvSpPr>
          <p:cNvPr id="7" name="CasellaDiTesto 4"/>
          <p:cNvSpPr txBox="1">
            <a:spLocks noChangeArrowheads="1"/>
          </p:cNvSpPr>
          <p:nvPr/>
        </p:nvSpPr>
        <p:spPr bwMode="auto">
          <a:xfrm>
            <a:off x="5797285" y="420184"/>
            <a:ext cx="5766397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dirty="0">
                <a:solidFill>
                  <a:srgbClr val="C00000"/>
                </a:solidFill>
              </a:rPr>
              <a:t>In termini di potere d’acquisto oggi, esistono le tavole di rivalutazione della lira a partire dal 1861 (con le opportune conversioni in euro) </a:t>
            </a:r>
          </a:p>
          <a:p>
            <a:pPr algn="ctr" eaLnBrk="1" hangingPunct="1"/>
            <a:endParaRPr lang="it-IT" altLang="en-US" b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it-IT" altLang="en-US" b="1" dirty="0">
                <a:solidFill>
                  <a:srgbClr val="C00000"/>
                </a:solidFill>
              </a:rPr>
              <a:t>1 lira nel 1861 equivale a quasi </a:t>
            </a:r>
            <a:r>
              <a:rPr lang="it-IT" altLang="en-US" b="1" dirty="0" smtClean="0">
                <a:solidFill>
                  <a:srgbClr val="C00000"/>
                </a:solidFill>
              </a:rPr>
              <a:t>10 000  </a:t>
            </a:r>
            <a:r>
              <a:rPr lang="it-IT" altLang="en-US" b="1" dirty="0">
                <a:solidFill>
                  <a:srgbClr val="C00000"/>
                </a:solidFill>
              </a:rPr>
              <a:t>del </a:t>
            </a:r>
            <a:r>
              <a:rPr lang="it-IT" altLang="en-US" b="1" dirty="0" smtClean="0">
                <a:solidFill>
                  <a:srgbClr val="C00000"/>
                </a:solidFill>
              </a:rPr>
              <a:t>2021! </a:t>
            </a:r>
            <a:r>
              <a:rPr lang="it-IT" altLang="en-US" b="1" dirty="0">
                <a:solidFill>
                  <a:srgbClr val="C00000"/>
                </a:solidFill>
              </a:rPr>
              <a:t>Corrisponde a circa </a:t>
            </a:r>
            <a:r>
              <a:rPr lang="it-IT" altLang="en-US" b="1" dirty="0" smtClean="0">
                <a:solidFill>
                  <a:srgbClr val="C00000"/>
                </a:solidFill>
              </a:rPr>
              <a:t>5,1 </a:t>
            </a:r>
            <a:r>
              <a:rPr lang="it-IT" altLang="en-US" b="1" dirty="0">
                <a:solidFill>
                  <a:srgbClr val="C00000"/>
                </a:solidFill>
              </a:rPr>
              <a:t>€, </a:t>
            </a:r>
            <a:r>
              <a:rPr lang="it-IT" altLang="en-US" b="1" dirty="0" smtClean="0">
                <a:solidFill>
                  <a:srgbClr val="C00000"/>
                </a:solidFill>
              </a:rPr>
              <a:t>dimodoché </a:t>
            </a:r>
            <a:r>
              <a:rPr lang="it-IT" altLang="en-US" b="1" dirty="0">
                <a:solidFill>
                  <a:srgbClr val="C00000"/>
                </a:solidFill>
              </a:rPr>
              <a:t>la tassazione era di 50 cent di € ogni 9.2 kg di minerale (due manate piene) </a:t>
            </a:r>
          </a:p>
          <a:p>
            <a:pPr algn="ctr" eaLnBrk="1" hangingPunct="1"/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5878216" y="3980096"/>
            <a:ext cx="5685466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dirty="0" smtClean="0">
                <a:solidFill>
                  <a:srgbClr val="C00000"/>
                </a:solidFill>
              </a:rPr>
              <a:t>In </a:t>
            </a:r>
            <a:r>
              <a:rPr lang="it-IT" altLang="en-US" b="1" dirty="0">
                <a:solidFill>
                  <a:srgbClr val="C00000"/>
                </a:solidFill>
              </a:rPr>
              <a:t>Traversella </a:t>
            </a:r>
            <a:r>
              <a:rPr lang="it-IT" altLang="en-US" b="1" dirty="0" smtClean="0">
                <a:solidFill>
                  <a:srgbClr val="C00000"/>
                </a:solidFill>
              </a:rPr>
              <a:t>la tassa sul minerale di ferro era così importante e efficace che qualunque altra tassa sul territorio venne abolita. Un caso unico nei territori dei Savoia e forse nell’»Italia» di allora. </a:t>
            </a:r>
            <a:endParaRPr lang="it-IT" altLang="en-US" b="1" dirty="0">
              <a:solidFill>
                <a:srgbClr val="C00000"/>
              </a:solidFill>
            </a:endParaRPr>
          </a:p>
          <a:p>
            <a:pPr algn="ctr" eaLnBrk="1" hangingPunct="1"/>
            <a:endParaRPr lang="en-US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ccia bidirezionale orizzontale 2"/>
          <p:cNvSpPr>
            <a:spLocks noChangeArrowheads="1"/>
          </p:cNvSpPr>
          <p:nvPr/>
        </p:nvSpPr>
        <p:spPr bwMode="auto">
          <a:xfrm>
            <a:off x="5305590" y="6275346"/>
            <a:ext cx="898525" cy="139700"/>
          </a:xfrm>
          <a:prstGeom prst="leftRightArrow">
            <a:avLst>
              <a:gd name="adj1" fmla="val 50000"/>
              <a:gd name="adj2" fmla="val 4978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" name="Freccia bidirezionale orizzontale 5"/>
          <p:cNvSpPr>
            <a:spLocks noChangeArrowheads="1"/>
          </p:cNvSpPr>
          <p:nvPr/>
        </p:nvSpPr>
        <p:spPr bwMode="auto">
          <a:xfrm>
            <a:off x="6327940" y="5494296"/>
            <a:ext cx="936625" cy="144462"/>
          </a:xfrm>
          <a:prstGeom prst="leftRightArrow">
            <a:avLst>
              <a:gd name="adj1" fmla="val 50000"/>
              <a:gd name="adj2" fmla="val 4988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" name="CasellaDiTesto 8"/>
          <p:cNvSpPr txBox="1">
            <a:spLocks noChangeArrowheads="1"/>
          </p:cNvSpPr>
          <p:nvPr/>
        </p:nvSpPr>
        <p:spPr bwMode="auto">
          <a:xfrm>
            <a:off x="5761203" y="5580021"/>
            <a:ext cx="1955800" cy="307975"/>
          </a:xfrm>
          <a:prstGeom prst="rect">
            <a:avLst/>
          </a:prstGeom>
          <a:solidFill>
            <a:schemeClr val="bg1">
              <a:alpha val="4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400" b="1">
                <a:solidFill>
                  <a:srgbClr val="FF0000"/>
                </a:solidFill>
              </a:rPr>
              <a:t>Napoleonic Piedmont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28" name="Freccia in giù 7"/>
          <p:cNvSpPr>
            <a:spLocks noChangeArrowheads="1"/>
          </p:cNvSpPr>
          <p:nvPr/>
        </p:nvSpPr>
        <p:spPr bwMode="auto">
          <a:xfrm>
            <a:off x="6491453" y="2182771"/>
            <a:ext cx="123825" cy="1295400"/>
          </a:xfrm>
          <a:prstGeom prst="downArrow">
            <a:avLst>
              <a:gd name="adj1" fmla="val 50000"/>
              <a:gd name="adj2" fmla="val 497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9" name="CasellaDiTesto 9"/>
          <p:cNvSpPr txBox="1">
            <a:spLocks noChangeArrowheads="1"/>
          </p:cNvSpPr>
          <p:nvPr/>
        </p:nvSpPr>
        <p:spPr bwMode="auto">
          <a:xfrm>
            <a:off x="5340515" y="1246146"/>
            <a:ext cx="1600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600" b="1" dirty="0">
                <a:solidFill>
                  <a:srgbClr val="FF0000"/>
                </a:solidFill>
              </a:rPr>
              <a:t>1807 First Big </a:t>
            </a:r>
            <a:r>
              <a:rPr lang="it-IT" altLang="en-US" sz="1600" b="1" dirty="0" err="1">
                <a:solidFill>
                  <a:srgbClr val="FF0000"/>
                </a:solidFill>
              </a:rPr>
              <a:t>Landslide</a:t>
            </a:r>
            <a:r>
              <a:rPr lang="it-IT" altLang="en-US" sz="1600" b="1" dirty="0">
                <a:solidFill>
                  <a:srgbClr val="FF0000"/>
                </a:solidFill>
              </a:rPr>
              <a:t> in «</a:t>
            </a:r>
            <a:r>
              <a:rPr lang="it-IT" altLang="en-US" sz="1600" b="1" dirty="0" err="1">
                <a:solidFill>
                  <a:srgbClr val="FF0000"/>
                </a:solidFill>
              </a:rPr>
              <a:t>Riondello</a:t>
            </a:r>
            <a:r>
              <a:rPr lang="it-IT" altLang="en-US" sz="1600" b="1" dirty="0">
                <a:solidFill>
                  <a:srgbClr val="FF0000"/>
                </a:solidFill>
              </a:rPr>
              <a:t>»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30" name="Freccia in giù 11"/>
          <p:cNvSpPr>
            <a:spLocks noChangeArrowheads="1"/>
          </p:cNvSpPr>
          <p:nvPr/>
        </p:nvSpPr>
        <p:spPr bwMode="auto">
          <a:xfrm>
            <a:off x="7428078" y="2182771"/>
            <a:ext cx="123825" cy="1295400"/>
          </a:xfrm>
          <a:prstGeom prst="downArrow">
            <a:avLst>
              <a:gd name="adj1" fmla="val 50000"/>
              <a:gd name="adj2" fmla="val 497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1" name="CasellaDiTesto 12"/>
          <p:cNvSpPr txBox="1">
            <a:spLocks noChangeArrowheads="1"/>
          </p:cNvSpPr>
          <p:nvPr/>
        </p:nvSpPr>
        <p:spPr bwMode="auto">
          <a:xfrm>
            <a:off x="6691478" y="1246146"/>
            <a:ext cx="1600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600" b="1">
                <a:solidFill>
                  <a:srgbClr val="FF0000"/>
                </a:solidFill>
              </a:rPr>
              <a:t>1819 2nd Big Landslide in «Riondello»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  <p:sp>
        <p:nvSpPr>
          <p:cNvPr id="32" name="Freccia a destra rientrata 13"/>
          <p:cNvSpPr>
            <a:spLocks noChangeArrowheads="1"/>
          </p:cNvSpPr>
          <p:nvPr/>
        </p:nvSpPr>
        <p:spPr bwMode="auto">
          <a:xfrm>
            <a:off x="4980153" y="2974933"/>
            <a:ext cx="863600" cy="215900"/>
          </a:xfrm>
          <a:prstGeom prst="notched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3" name="CasellaDiTesto 32"/>
          <p:cNvSpPr txBox="1"/>
          <p:nvPr/>
        </p:nvSpPr>
        <p:spPr>
          <a:xfrm>
            <a:off x="2316328" y="2895558"/>
            <a:ext cx="29511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Bandi Minerari 1779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34" name="Freccia a destra rientrata 16"/>
          <p:cNvSpPr>
            <a:spLocks noChangeArrowheads="1"/>
          </p:cNvSpPr>
          <p:nvPr/>
        </p:nvSpPr>
        <p:spPr bwMode="auto">
          <a:xfrm>
            <a:off x="5411953" y="3262271"/>
            <a:ext cx="863600" cy="215900"/>
          </a:xfrm>
          <a:prstGeom prst="notched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5" name="CasellaDiTesto 34"/>
          <p:cNvSpPr txBox="1"/>
          <p:nvPr/>
        </p:nvSpPr>
        <p:spPr>
          <a:xfrm>
            <a:off x="2316328" y="3181308"/>
            <a:ext cx="29511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Bandi Minerari 1787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36" name="Freccia a destra rientrata 18"/>
          <p:cNvSpPr>
            <a:spLocks noChangeArrowheads="1"/>
          </p:cNvSpPr>
          <p:nvPr/>
        </p:nvSpPr>
        <p:spPr bwMode="auto">
          <a:xfrm>
            <a:off x="6275553" y="3622633"/>
            <a:ext cx="865187" cy="215900"/>
          </a:xfrm>
          <a:prstGeom prst="notchedRightArrow">
            <a:avLst>
              <a:gd name="adj1" fmla="val 50000"/>
              <a:gd name="adj2" fmla="val 50092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7" name="CasellaDiTesto 36"/>
          <p:cNvSpPr txBox="1"/>
          <p:nvPr/>
        </p:nvSpPr>
        <p:spPr>
          <a:xfrm>
            <a:off x="1740065" y="3478171"/>
            <a:ext cx="33845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Napoleonic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Regulamentation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38" name="Freccia a destra rientrata 20"/>
          <p:cNvSpPr>
            <a:spLocks noChangeArrowheads="1"/>
          </p:cNvSpPr>
          <p:nvPr/>
        </p:nvSpPr>
        <p:spPr bwMode="auto">
          <a:xfrm>
            <a:off x="7212178" y="3911558"/>
            <a:ext cx="863600" cy="215900"/>
          </a:xfrm>
          <a:prstGeom prst="notched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9" name="CasellaDiTesto 38"/>
          <p:cNvSpPr txBox="1"/>
          <p:nvPr/>
        </p:nvSpPr>
        <p:spPr>
          <a:xfrm>
            <a:off x="1998828" y="3829008"/>
            <a:ext cx="3384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Savoy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Regulamentation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40" name="Freccia a destra rientrata 22"/>
          <p:cNvSpPr>
            <a:spLocks noChangeArrowheads="1"/>
          </p:cNvSpPr>
          <p:nvPr/>
        </p:nvSpPr>
        <p:spPr bwMode="auto">
          <a:xfrm>
            <a:off x="10164928" y="4270333"/>
            <a:ext cx="863600" cy="215900"/>
          </a:xfrm>
          <a:prstGeom prst="notched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1" name="CasellaDiTesto 40"/>
          <p:cNvSpPr txBox="1"/>
          <p:nvPr/>
        </p:nvSpPr>
        <p:spPr>
          <a:xfrm>
            <a:off x="1090778" y="4117933"/>
            <a:ext cx="396081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Sardinia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kingdom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 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Regulamentation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74" y="387308"/>
            <a:ext cx="11315701" cy="603885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Freccia bidirezionale orizzontale 2"/>
          <p:cNvSpPr>
            <a:spLocks noChangeArrowheads="1"/>
          </p:cNvSpPr>
          <p:nvPr/>
        </p:nvSpPr>
        <p:spPr bwMode="auto">
          <a:xfrm>
            <a:off x="5171003" y="6095164"/>
            <a:ext cx="898525" cy="139700"/>
          </a:xfrm>
          <a:prstGeom prst="leftRightArrow">
            <a:avLst>
              <a:gd name="adj1" fmla="val 50000"/>
              <a:gd name="adj2" fmla="val 4978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4" name="CasellaDiTesto 3"/>
          <p:cNvSpPr txBox="1">
            <a:spLocks noChangeArrowheads="1"/>
          </p:cNvSpPr>
          <p:nvPr/>
        </p:nvSpPr>
        <p:spPr bwMode="auto">
          <a:xfrm>
            <a:off x="4774128" y="6158664"/>
            <a:ext cx="1706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400" b="1">
                <a:solidFill>
                  <a:srgbClr val="FF0000"/>
                </a:solidFill>
              </a:rPr>
              <a:t>French Revolution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45" name="Freccia bidirezionale orizzontale 5"/>
          <p:cNvSpPr>
            <a:spLocks noChangeArrowheads="1"/>
          </p:cNvSpPr>
          <p:nvPr/>
        </p:nvSpPr>
        <p:spPr bwMode="auto">
          <a:xfrm>
            <a:off x="6244812" y="5494296"/>
            <a:ext cx="936625" cy="144462"/>
          </a:xfrm>
          <a:prstGeom prst="leftRightArrow">
            <a:avLst>
              <a:gd name="adj1" fmla="val 50000"/>
              <a:gd name="adj2" fmla="val 4988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6" name="CasellaDiTesto 8"/>
          <p:cNvSpPr txBox="1">
            <a:spLocks noChangeArrowheads="1"/>
          </p:cNvSpPr>
          <p:nvPr/>
        </p:nvSpPr>
        <p:spPr bwMode="auto">
          <a:xfrm>
            <a:off x="5678075" y="5580021"/>
            <a:ext cx="1955800" cy="307975"/>
          </a:xfrm>
          <a:prstGeom prst="rect">
            <a:avLst/>
          </a:prstGeom>
          <a:solidFill>
            <a:schemeClr val="bg1">
              <a:alpha val="4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400" b="1">
                <a:solidFill>
                  <a:srgbClr val="FF0000"/>
                </a:solidFill>
              </a:rPr>
              <a:t>Napoleonic Piedmont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47" name="Freccia in giù 7"/>
          <p:cNvSpPr>
            <a:spLocks noChangeArrowheads="1"/>
          </p:cNvSpPr>
          <p:nvPr/>
        </p:nvSpPr>
        <p:spPr bwMode="auto">
          <a:xfrm>
            <a:off x="6408325" y="2182771"/>
            <a:ext cx="123825" cy="1295400"/>
          </a:xfrm>
          <a:prstGeom prst="downArrow">
            <a:avLst>
              <a:gd name="adj1" fmla="val 50000"/>
              <a:gd name="adj2" fmla="val 497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8" name="CasellaDiTesto 9"/>
          <p:cNvSpPr txBox="1">
            <a:spLocks noChangeArrowheads="1"/>
          </p:cNvSpPr>
          <p:nvPr/>
        </p:nvSpPr>
        <p:spPr bwMode="auto">
          <a:xfrm>
            <a:off x="5257387" y="1246146"/>
            <a:ext cx="1600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600" b="1" dirty="0">
                <a:solidFill>
                  <a:srgbClr val="FF0000"/>
                </a:solidFill>
              </a:rPr>
              <a:t>1807 First Big </a:t>
            </a:r>
            <a:r>
              <a:rPr lang="it-IT" altLang="en-US" sz="1600" b="1" dirty="0" err="1">
                <a:solidFill>
                  <a:srgbClr val="FF0000"/>
                </a:solidFill>
              </a:rPr>
              <a:t>Landslide</a:t>
            </a:r>
            <a:r>
              <a:rPr lang="it-IT" altLang="en-US" sz="1600" b="1" dirty="0">
                <a:solidFill>
                  <a:srgbClr val="FF0000"/>
                </a:solidFill>
              </a:rPr>
              <a:t> in «</a:t>
            </a:r>
            <a:r>
              <a:rPr lang="it-IT" altLang="en-US" sz="1600" b="1" dirty="0" err="1">
                <a:solidFill>
                  <a:srgbClr val="FF0000"/>
                </a:solidFill>
              </a:rPr>
              <a:t>Riondello</a:t>
            </a:r>
            <a:r>
              <a:rPr lang="it-IT" altLang="en-US" sz="1600" b="1" dirty="0">
                <a:solidFill>
                  <a:srgbClr val="FF0000"/>
                </a:solidFill>
              </a:rPr>
              <a:t>»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49" name="Freccia in giù 11"/>
          <p:cNvSpPr>
            <a:spLocks noChangeArrowheads="1"/>
          </p:cNvSpPr>
          <p:nvPr/>
        </p:nvSpPr>
        <p:spPr bwMode="auto">
          <a:xfrm>
            <a:off x="7344950" y="2182771"/>
            <a:ext cx="123825" cy="1295400"/>
          </a:xfrm>
          <a:prstGeom prst="downArrow">
            <a:avLst>
              <a:gd name="adj1" fmla="val 50000"/>
              <a:gd name="adj2" fmla="val 497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0" name="CasellaDiTesto 12"/>
          <p:cNvSpPr txBox="1">
            <a:spLocks noChangeArrowheads="1"/>
          </p:cNvSpPr>
          <p:nvPr/>
        </p:nvSpPr>
        <p:spPr bwMode="auto">
          <a:xfrm>
            <a:off x="6608350" y="1246146"/>
            <a:ext cx="1600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600" b="1">
                <a:solidFill>
                  <a:srgbClr val="FF0000"/>
                </a:solidFill>
              </a:rPr>
              <a:t>1819 2nd Big Landslide in «Riondello»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  <p:sp>
        <p:nvSpPr>
          <p:cNvPr id="51" name="Freccia a destra rientrata 13"/>
          <p:cNvSpPr>
            <a:spLocks noChangeArrowheads="1"/>
          </p:cNvSpPr>
          <p:nvPr/>
        </p:nvSpPr>
        <p:spPr bwMode="auto">
          <a:xfrm>
            <a:off x="4897025" y="2974933"/>
            <a:ext cx="863600" cy="215900"/>
          </a:xfrm>
          <a:prstGeom prst="notched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2" name="CasellaDiTesto 51"/>
          <p:cNvSpPr txBox="1"/>
          <p:nvPr/>
        </p:nvSpPr>
        <p:spPr>
          <a:xfrm>
            <a:off x="2233200" y="2895558"/>
            <a:ext cx="29511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Bandi Minerari 1779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53" name="Freccia a destra rientrata 16"/>
          <p:cNvSpPr>
            <a:spLocks noChangeArrowheads="1"/>
          </p:cNvSpPr>
          <p:nvPr/>
        </p:nvSpPr>
        <p:spPr bwMode="auto">
          <a:xfrm>
            <a:off x="5328825" y="3262271"/>
            <a:ext cx="863600" cy="215900"/>
          </a:xfrm>
          <a:prstGeom prst="notched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4" name="CasellaDiTesto 53"/>
          <p:cNvSpPr txBox="1"/>
          <p:nvPr/>
        </p:nvSpPr>
        <p:spPr>
          <a:xfrm>
            <a:off x="2233200" y="3181308"/>
            <a:ext cx="29511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Bandi Minerari 1787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55" name="Freccia a destra rientrata 18"/>
          <p:cNvSpPr>
            <a:spLocks noChangeArrowheads="1"/>
          </p:cNvSpPr>
          <p:nvPr/>
        </p:nvSpPr>
        <p:spPr bwMode="auto">
          <a:xfrm>
            <a:off x="6192425" y="3622633"/>
            <a:ext cx="865187" cy="215900"/>
          </a:xfrm>
          <a:prstGeom prst="notchedRightArrow">
            <a:avLst>
              <a:gd name="adj1" fmla="val 50000"/>
              <a:gd name="adj2" fmla="val 50092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6" name="CasellaDiTesto 55"/>
          <p:cNvSpPr txBox="1"/>
          <p:nvPr/>
        </p:nvSpPr>
        <p:spPr>
          <a:xfrm>
            <a:off x="1656937" y="3478171"/>
            <a:ext cx="33845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Napoleonic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Regulamentation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57" name="Freccia a destra rientrata 20"/>
          <p:cNvSpPr>
            <a:spLocks noChangeArrowheads="1"/>
          </p:cNvSpPr>
          <p:nvPr/>
        </p:nvSpPr>
        <p:spPr bwMode="auto">
          <a:xfrm>
            <a:off x="7129050" y="3911558"/>
            <a:ext cx="863600" cy="215900"/>
          </a:xfrm>
          <a:prstGeom prst="notched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8" name="CasellaDiTesto 57"/>
          <p:cNvSpPr txBox="1"/>
          <p:nvPr/>
        </p:nvSpPr>
        <p:spPr>
          <a:xfrm>
            <a:off x="1915700" y="3829008"/>
            <a:ext cx="3384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Savoy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Regulamentation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59" name="Freccia a destra rientrata 22"/>
          <p:cNvSpPr>
            <a:spLocks noChangeArrowheads="1"/>
          </p:cNvSpPr>
          <p:nvPr/>
        </p:nvSpPr>
        <p:spPr bwMode="auto">
          <a:xfrm>
            <a:off x="10081800" y="4270333"/>
            <a:ext cx="863600" cy="215900"/>
          </a:xfrm>
          <a:prstGeom prst="notched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0" name="CasellaDiTesto 59"/>
          <p:cNvSpPr txBox="1"/>
          <p:nvPr/>
        </p:nvSpPr>
        <p:spPr>
          <a:xfrm>
            <a:off x="1007650" y="4117933"/>
            <a:ext cx="396081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Sardinia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kingdom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 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</a:rPr>
              <a:t>Regulamentation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04" y="537307"/>
            <a:ext cx="10872334" cy="5802238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Connettore 2 11"/>
          <p:cNvCxnSpPr/>
          <p:nvPr/>
        </p:nvCxnSpPr>
        <p:spPr bwMode="auto">
          <a:xfrm>
            <a:off x="4815791" y="3485295"/>
            <a:ext cx="3598181" cy="23601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asellaDiTesto 6"/>
          <p:cNvSpPr txBox="1">
            <a:spLocks noChangeArrowheads="1"/>
          </p:cNvSpPr>
          <p:nvPr/>
        </p:nvSpPr>
        <p:spPr bwMode="auto">
          <a:xfrm>
            <a:off x="2583766" y="2980470"/>
            <a:ext cx="21445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800" b="1" dirty="0">
                <a:solidFill>
                  <a:srgbClr val="800000"/>
                </a:solidFill>
              </a:rPr>
              <a:t>1832: </a:t>
            </a:r>
            <a:r>
              <a:rPr lang="it-IT" altLang="en-US" sz="1800" b="1" dirty="0" smtClean="0">
                <a:solidFill>
                  <a:srgbClr val="800000"/>
                </a:solidFill>
              </a:rPr>
              <a:t>apertura della prima strada</a:t>
            </a:r>
            <a:endParaRPr lang="en-US" altLang="en-US" sz="1800" b="1" dirty="0">
              <a:solidFill>
                <a:srgbClr val="800000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 bwMode="auto">
          <a:xfrm>
            <a:off x="7047816" y="2404207"/>
            <a:ext cx="2837057" cy="338036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asellaDiTesto 11"/>
          <p:cNvSpPr txBox="1">
            <a:spLocks noChangeArrowheads="1"/>
          </p:cNvSpPr>
          <p:nvPr/>
        </p:nvSpPr>
        <p:spPr bwMode="auto">
          <a:xfrm>
            <a:off x="8061231" y="617168"/>
            <a:ext cx="2837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600" b="1" dirty="0">
                <a:solidFill>
                  <a:srgbClr val="800000"/>
                </a:solidFill>
              </a:rPr>
              <a:t>1855/6 </a:t>
            </a:r>
            <a:r>
              <a:rPr lang="it-IT" altLang="en-US" sz="1600" b="1" dirty="0" smtClean="0">
                <a:solidFill>
                  <a:srgbClr val="800000"/>
                </a:solidFill>
              </a:rPr>
              <a:t>Introduzione della  </a:t>
            </a:r>
            <a:r>
              <a:rPr lang="it-IT" altLang="en-US" sz="1600" b="1" dirty="0">
                <a:solidFill>
                  <a:srgbClr val="800000"/>
                </a:solidFill>
              </a:rPr>
              <a:t>«Cernitrice elettromagnetica»  </a:t>
            </a:r>
            <a:r>
              <a:rPr lang="it-IT" altLang="en-US" sz="1600" b="1" dirty="0" smtClean="0">
                <a:solidFill>
                  <a:srgbClr val="800000"/>
                </a:solidFill>
              </a:rPr>
              <a:t>di </a:t>
            </a:r>
            <a:r>
              <a:rPr lang="it-IT" altLang="en-US" sz="1600" b="1" dirty="0">
                <a:solidFill>
                  <a:srgbClr val="800000"/>
                </a:solidFill>
              </a:rPr>
              <a:t>Quintino Sella</a:t>
            </a:r>
            <a:endParaRPr lang="en-US" altLang="en-US" sz="1600" b="1" dirty="0">
              <a:solidFill>
                <a:srgbClr val="8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505" y="534132"/>
            <a:ext cx="2732112" cy="17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ttore 2 16"/>
          <p:cNvCxnSpPr/>
          <p:nvPr/>
        </p:nvCxnSpPr>
        <p:spPr bwMode="auto">
          <a:xfrm>
            <a:off x="10739046" y="2689926"/>
            <a:ext cx="1105842" cy="215938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asellaDiTesto 4"/>
          <p:cNvSpPr txBox="1">
            <a:spLocks noChangeArrowheads="1"/>
          </p:cNvSpPr>
          <p:nvPr/>
        </p:nvSpPr>
        <p:spPr bwMode="auto">
          <a:xfrm>
            <a:off x="9568766" y="1827945"/>
            <a:ext cx="20057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600" b="1" dirty="0" smtClean="0">
                <a:solidFill>
                  <a:srgbClr val="800000"/>
                </a:solidFill>
              </a:rPr>
              <a:t>Introduzione della separazione per flottazione di </a:t>
            </a:r>
            <a:r>
              <a:rPr lang="it-IT" altLang="en-US" sz="1600" b="1" dirty="0" err="1" smtClean="0">
                <a:solidFill>
                  <a:srgbClr val="800000"/>
                </a:solidFill>
              </a:rPr>
              <a:t>Froment</a:t>
            </a:r>
            <a:r>
              <a:rPr lang="it-IT" altLang="en-US" sz="1600" b="1" dirty="0" smtClean="0">
                <a:solidFill>
                  <a:srgbClr val="800000"/>
                </a:solidFill>
              </a:rPr>
              <a:t> </a:t>
            </a:r>
            <a:r>
              <a:rPr lang="it-IT" altLang="en-US" sz="1600" b="1" dirty="0">
                <a:solidFill>
                  <a:srgbClr val="800000"/>
                </a:solidFill>
              </a:rPr>
              <a:t>(1902)</a:t>
            </a:r>
            <a:endParaRPr lang="en-US" altLang="en-US" sz="1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3" t="2357" r="2602" b="2767"/>
          <a:stretch/>
        </p:blipFill>
        <p:spPr bwMode="auto">
          <a:xfrm>
            <a:off x="2006354" y="301841"/>
            <a:ext cx="8424908" cy="6036815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2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371" y="505001"/>
            <a:ext cx="8706550" cy="5733457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994870"/>
              </p:ext>
            </p:extLst>
          </p:nvPr>
        </p:nvGraphicFramePr>
        <p:xfrm>
          <a:off x="1669003" y="1039334"/>
          <a:ext cx="9064100" cy="5219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1016092" y="257762"/>
            <a:ext cx="10369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en-US" b="1" dirty="0" smtClean="0">
                <a:solidFill>
                  <a:srgbClr val="C00000"/>
                </a:solidFill>
              </a:rPr>
              <a:t>Numero di concessioni registrate paganti le tasse alla Comunità di Traversella 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015" y="382374"/>
            <a:ext cx="5898589" cy="5901192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674655" y="453395"/>
            <a:ext cx="326571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C00000"/>
                </a:solidFill>
                <a:latin typeface="Times New Roman" charset="0"/>
              </a:rPr>
              <a:t>Le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</a:rPr>
              <a:t>aree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</a:rPr>
              <a:t>estrattive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</a:rPr>
              <a:t>sfruttate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</a:rPr>
              <a:t> in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</a:rPr>
              <a:t>passato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</a:rPr>
              <a:t>:</a:t>
            </a:r>
          </a:p>
          <a:p>
            <a:pPr eaLnBrk="1" hangingPunct="1">
              <a:defRPr/>
            </a:pPr>
            <a:r>
              <a:rPr lang="en-GB" b="1" dirty="0">
                <a:solidFill>
                  <a:srgbClr val="C00000"/>
                </a:solidFill>
                <a:latin typeface="Times New Roman" charset="0"/>
              </a:rPr>
              <a:t> 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GB" sz="2300" b="1" dirty="0" err="1">
                <a:solidFill>
                  <a:srgbClr val="C00000"/>
                </a:solidFill>
                <a:latin typeface="Times New Roman" charset="0"/>
              </a:rPr>
              <a:t>Cevreij</a:t>
            </a:r>
            <a:r>
              <a:rPr lang="en-GB" sz="2300" b="1" dirty="0">
                <a:solidFill>
                  <a:srgbClr val="C00000"/>
                </a:solidFill>
                <a:latin typeface="Times New Roman" charset="0"/>
              </a:rPr>
              <a:t>;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GB" sz="2300" b="1" dirty="0" err="1">
                <a:solidFill>
                  <a:srgbClr val="C00000"/>
                </a:solidFill>
                <a:latin typeface="Times New Roman" charset="0"/>
              </a:rPr>
              <a:t>Riondello</a:t>
            </a:r>
            <a:r>
              <a:rPr lang="en-GB" sz="2300" b="1" dirty="0">
                <a:solidFill>
                  <a:srgbClr val="C00000"/>
                </a:solidFill>
                <a:latin typeface="Times New Roman" charset="0"/>
              </a:rPr>
              <a:t>; 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GB" sz="2300" b="1" dirty="0">
                <a:solidFill>
                  <a:srgbClr val="C00000"/>
                </a:solidFill>
                <a:latin typeface="Times New Roman" charset="0"/>
              </a:rPr>
              <a:t>Castiglione;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GB" sz="2300" b="1" dirty="0" err="1">
                <a:solidFill>
                  <a:srgbClr val="C00000"/>
                </a:solidFill>
                <a:latin typeface="Times New Roman" charset="0"/>
              </a:rPr>
              <a:t>Montajù-Pian</a:t>
            </a:r>
            <a:r>
              <a:rPr lang="en-GB" sz="2300" b="1" dirty="0">
                <a:solidFill>
                  <a:srgbClr val="C00000"/>
                </a:solidFill>
                <a:latin typeface="Times New Roman" charset="0"/>
              </a:rPr>
              <a:t> del Gallo; 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GB" sz="2300" b="1" dirty="0" err="1">
                <a:solidFill>
                  <a:srgbClr val="C00000"/>
                </a:solidFill>
                <a:latin typeface="Times New Roman" charset="0"/>
              </a:rPr>
              <a:t>Carrairino</a:t>
            </a:r>
            <a:r>
              <a:rPr lang="en-GB" sz="2300" b="1" dirty="0">
                <a:solidFill>
                  <a:srgbClr val="C00000"/>
                </a:solidFill>
                <a:latin typeface="Times New Roman" charset="0"/>
              </a:rPr>
              <a:t>; 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GB" sz="2300" b="1" dirty="0" err="1">
                <a:solidFill>
                  <a:srgbClr val="C00000"/>
                </a:solidFill>
                <a:latin typeface="Times New Roman" charset="0"/>
              </a:rPr>
              <a:t>Balma</a:t>
            </a:r>
            <a:r>
              <a:rPr lang="en-GB" sz="2300" b="1" dirty="0">
                <a:solidFill>
                  <a:srgbClr val="C00000"/>
                </a:solidFill>
                <a:latin typeface="Times New Roman" charset="0"/>
              </a:rPr>
              <a:t> Bianca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GB" sz="2300" b="1" dirty="0" err="1">
                <a:solidFill>
                  <a:srgbClr val="C00000"/>
                </a:solidFill>
                <a:latin typeface="Times New Roman" charset="0"/>
              </a:rPr>
              <a:t>Ferriere</a:t>
            </a:r>
            <a:r>
              <a:rPr lang="en-GB" sz="2300" b="1" dirty="0">
                <a:solidFill>
                  <a:srgbClr val="C00000"/>
                </a:solidFill>
                <a:latin typeface="Times New Roman" charset="0"/>
              </a:rPr>
              <a:t>. </a:t>
            </a:r>
          </a:p>
          <a:p>
            <a:pPr eaLnBrk="1" hangingPunct="1">
              <a:defRPr/>
            </a:pPr>
            <a:endParaRPr lang="en-GB" b="1" dirty="0">
              <a:solidFill>
                <a:srgbClr val="C00000"/>
              </a:solidFill>
              <a:latin typeface="Times New Roman" charset="0"/>
            </a:endParaRPr>
          </a:p>
          <a:p>
            <a:pPr eaLnBrk="1" hangingPunct="1">
              <a:defRPr/>
            </a:pPr>
            <a:endParaRPr lang="en-GB" b="1" dirty="0">
              <a:solidFill>
                <a:srgbClr val="C00000"/>
              </a:solidFill>
              <a:latin typeface="Times New Roman" charset="0"/>
            </a:endParaRPr>
          </a:p>
          <a:p>
            <a:pPr eaLnBrk="1" hangingPunct="1">
              <a:defRPr/>
            </a:pPr>
            <a:endParaRPr lang="en-GB" b="1" dirty="0">
              <a:solidFill>
                <a:srgbClr val="C00000"/>
              </a:solidFill>
              <a:latin typeface="Times New Roman" charset="0"/>
            </a:endParaRPr>
          </a:p>
          <a:p>
            <a:pPr eaLnBrk="1" hangingPunct="1">
              <a:defRPr/>
            </a:pPr>
            <a:endParaRPr lang="en-GB" b="1" dirty="0">
              <a:solidFill>
                <a:srgbClr val="C00000"/>
              </a:solidFill>
              <a:latin typeface="Times New Roman" charset="0"/>
            </a:endParaRPr>
          </a:p>
          <a:p>
            <a:pPr eaLnBrk="1" hangingPunct="1">
              <a:defRPr/>
            </a:pPr>
            <a:r>
              <a:rPr lang="en-GB" sz="1600" b="1" dirty="0">
                <a:solidFill>
                  <a:srgbClr val="C00000"/>
                </a:solidFill>
                <a:latin typeface="Times New Roman" charset="0"/>
              </a:rPr>
              <a:t>Topographic layout from “</a:t>
            </a:r>
            <a:r>
              <a:rPr lang="en-GB" sz="1600" b="1" dirty="0" err="1">
                <a:solidFill>
                  <a:srgbClr val="C00000"/>
                </a:solidFill>
                <a:latin typeface="Times New Roman" charset="0"/>
              </a:rPr>
              <a:t>Geoportale</a:t>
            </a:r>
            <a:r>
              <a:rPr lang="en-GB" sz="1600" b="1" dirty="0">
                <a:solidFill>
                  <a:srgbClr val="C00000"/>
                </a:solidFill>
                <a:latin typeface="Times New Roman" charset="0"/>
              </a:rPr>
              <a:t> </a:t>
            </a:r>
            <a:r>
              <a:rPr lang="en-GB" sz="1600" b="1" dirty="0" err="1">
                <a:solidFill>
                  <a:srgbClr val="C00000"/>
                </a:solidFill>
                <a:latin typeface="Times New Roman" charset="0"/>
              </a:rPr>
              <a:t>Piemonte</a:t>
            </a:r>
            <a:r>
              <a:rPr lang="en-GB" sz="1600" b="1" dirty="0">
                <a:solidFill>
                  <a:srgbClr val="C00000"/>
                </a:solidFill>
                <a:latin typeface="Times New Roman" charset="0"/>
              </a:rPr>
              <a:t>” - </a:t>
            </a:r>
            <a:r>
              <a:rPr lang="en-US" sz="1600" b="1" dirty="0">
                <a:solidFill>
                  <a:srgbClr val="C00000"/>
                </a:solidFill>
                <a:latin typeface="Times New Roman" charset="0"/>
              </a:rPr>
              <a:t>http://www.geoportale.piemonte.it</a:t>
            </a:r>
            <a:r>
              <a:rPr lang="en-GB" sz="1600" b="1" dirty="0">
                <a:solidFill>
                  <a:srgbClr val="C00000"/>
                </a:solidFill>
                <a:latin typeface="Times New Roman" charset="0"/>
              </a:rPr>
              <a:t>.</a:t>
            </a:r>
            <a:endParaRPr lang="en-US" sz="1600" dirty="0">
              <a:solidFill>
                <a:srgbClr val="C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9688" y="124287"/>
            <a:ext cx="9112293" cy="6496917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106878"/>
            <a:ext cx="9798998" cy="6657906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97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11" y="239894"/>
            <a:ext cx="8956736" cy="4505126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ttangolo 1"/>
          <p:cNvSpPr>
            <a:spLocks noChangeArrowheads="1"/>
          </p:cNvSpPr>
          <p:nvPr/>
        </p:nvSpPr>
        <p:spPr bwMode="auto">
          <a:xfrm>
            <a:off x="648070" y="5007604"/>
            <a:ext cx="11043821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900" b="1" dirty="0" smtClean="0">
                <a:solidFill>
                  <a:srgbClr val="C00000"/>
                </a:solidFill>
              </a:rPr>
              <a:t>La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maggior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parte delle 342 </a:t>
            </a:r>
            <a:r>
              <a:rPr lang="en-US" altLang="en-US" sz="1900" b="1" dirty="0">
                <a:solidFill>
                  <a:srgbClr val="C00000"/>
                </a:solidFill>
              </a:rPr>
              <a:t>100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tonnellate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estratte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proviene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dai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due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grandi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produttori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storici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,  </a:t>
            </a:r>
            <a:r>
              <a:rPr lang="en-US" altLang="en-US" sz="1900" b="1" dirty="0">
                <a:solidFill>
                  <a:srgbClr val="C00000"/>
                </a:solidFill>
              </a:rPr>
              <a:t>“</a:t>
            </a:r>
            <a:r>
              <a:rPr lang="en-US" altLang="en-US" sz="1900" b="1" dirty="0" err="1">
                <a:solidFill>
                  <a:srgbClr val="C00000"/>
                </a:solidFill>
              </a:rPr>
              <a:t>Gattino</a:t>
            </a:r>
            <a:r>
              <a:rPr lang="en-US" altLang="en-US" sz="1900" b="1" dirty="0">
                <a:solidFill>
                  <a:srgbClr val="C00000"/>
                </a:solidFill>
              </a:rPr>
              <a:t>” 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>
                <a:solidFill>
                  <a:srgbClr val="C00000"/>
                </a:solidFill>
              </a:rPr>
              <a:t>“</a:t>
            </a:r>
            <a:r>
              <a:rPr lang="en-US" altLang="en-US" sz="1900" b="1" dirty="0" err="1">
                <a:solidFill>
                  <a:srgbClr val="C00000"/>
                </a:solidFill>
              </a:rPr>
              <a:t>Biava</a:t>
            </a:r>
            <a:r>
              <a:rPr lang="en-US" altLang="en-US" sz="1900" b="1" dirty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>
                <a:solidFill>
                  <a:srgbClr val="C00000"/>
                </a:solidFill>
              </a:rPr>
              <a:t>Caloni</a:t>
            </a:r>
            <a:r>
              <a:rPr lang="en-US" altLang="en-US" sz="1900" b="1" dirty="0">
                <a:solidFill>
                  <a:srgbClr val="C00000"/>
                </a:solidFill>
              </a:rPr>
              <a:t>”,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seguiti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, come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concessionario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singolo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, da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Mongenet</a:t>
            </a:r>
            <a:r>
              <a:rPr lang="en-US" altLang="en-US" sz="1900" b="1" dirty="0">
                <a:solidFill>
                  <a:srgbClr val="C00000"/>
                </a:solidFill>
              </a:rPr>
              <a:t>. 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Il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settore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grigio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rappresenta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tutti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gli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altri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proprietari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che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estrassero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meno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del 2%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annuale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durante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il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periodo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. Il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totale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di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ferro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estratto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dalla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massa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minerale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può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essere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approssimativamente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considerato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equivalente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a 14 volte la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massa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del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ferro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1900" b="1" dirty="0" err="1" smtClean="0">
                <a:solidFill>
                  <a:srgbClr val="C00000"/>
                </a:solidFill>
              </a:rPr>
              <a:t>utilizzato</a:t>
            </a:r>
            <a:r>
              <a:rPr lang="en-US" altLang="en-US" sz="1900" b="1" dirty="0" smtClean="0">
                <a:solidFill>
                  <a:srgbClr val="C00000"/>
                </a:solidFill>
              </a:rPr>
              <a:t> per la Torre Eiffel.</a:t>
            </a:r>
            <a:endParaRPr lang="en-US" altLang="en-US" sz="1900" b="1" dirty="0">
              <a:solidFill>
                <a:srgbClr val="C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656626" y="409441"/>
            <a:ext cx="19642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Quantità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totale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di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minerale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di ferro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prodotto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nel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complesso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minerario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nel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periodo</a:t>
            </a:r>
            <a:r>
              <a:rPr lang="en-US" alt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1723 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– 1884</a:t>
            </a:r>
            <a:endParaRPr lang="it-IT" sz="2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4257246" y="3647883"/>
            <a:ext cx="475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800" b="1" dirty="0" smtClean="0">
                <a:solidFill>
                  <a:srgbClr val="C00000"/>
                </a:solidFill>
              </a:rPr>
              <a:t>La produzione di ferro, considerando una resa di 1/3 rispetto al minerale, è di circa 115 </a:t>
            </a:r>
            <a:r>
              <a:rPr lang="it-IT" altLang="en-US" sz="1800" b="1" dirty="0">
                <a:solidFill>
                  <a:srgbClr val="C00000"/>
                </a:solidFill>
              </a:rPr>
              <a:t>000 t, </a:t>
            </a:r>
            <a:r>
              <a:rPr lang="it-IT" altLang="en-US" sz="1800" b="1" dirty="0" smtClean="0">
                <a:solidFill>
                  <a:srgbClr val="C00000"/>
                </a:solidFill>
              </a:rPr>
              <a:t> la Tour </a:t>
            </a:r>
            <a:r>
              <a:rPr lang="it-IT" altLang="en-US" sz="1800" b="1" dirty="0">
                <a:solidFill>
                  <a:srgbClr val="C00000"/>
                </a:solidFill>
              </a:rPr>
              <a:t>Eiffel </a:t>
            </a:r>
            <a:r>
              <a:rPr lang="it-IT" altLang="en-US" sz="1800" b="1" dirty="0" smtClean="0">
                <a:solidFill>
                  <a:srgbClr val="C00000"/>
                </a:solidFill>
              </a:rPr>
              <a:t>pesa circa 8000 </a:t>
            </a:r>
            <a:r>
              <a:rPr lang="it-IT" altLang="en-US" sz="1800" b="1" dirty="0">
                <a:solidFill>
                  <a:srgbClr val="C00000"/>
                </a:solidFill>
              </a:rPr>
              <a:t>t</a:t>
            </a:r>
            <a:endParaRPr lang="en-US" alt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7167" y="2877220"/>
            <a:ext cx="7359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lear Sans" panose="020B0503030202020304" pitchFamily="34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684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pload.wikimedia.org/wikipedia/commons/b/b1/Traversella_impianti-miniere_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816" y="186292"/>
            <a:ext cx="4838634" cy="3631147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upload.wikimedia.org/wikipedia/commons/9/9d/Traversella_impianti-minier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9322" y="3061988"/>
            <a:ext cx="4400415" cy="3302286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upload.wikimedia.org/wikipedia/commons/thumb/e/e9/Traversella_ingresso_miniera.jpg/220px-Traversella_ingresso_mini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777" y="3965990"/>
            <a:ext cx="2445888" cy="2524699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gulliver.it/uploaded/2011/large/2011111722394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875" y="219572"/>
            <a:ext cx="3471862" cy="2605087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57" y="851894"/>
            <a:ext cx="11636575" cy="4851917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 b="-1283"/>
          <a:stretch/>
        </p:blipFill>
        <p:spPr bwMode="auto">
          <a:xfrm>
            <a:off x="1864311" y="196290"/>
            <a:ext cx="8460419" cy="6398873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3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35" y="300280"/>
            <a:ext cx="5395599" cy="4720006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014" y="2021800"/>
            <a:ext cx="5397479" cy="427850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5803837" y="183900"/>
            <a:ext cx="62490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dirty="0">
                <a:solidFill>
                  <a:srgbClr val="C00000"/>
                </a:solidFill>
              </a:rPr>
              <a:t>L’inquadramento geologico: una massa dioritica che intrude dei micascisti e degli gneiss, con intercalazioni di marmi e marmi dolomitici 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49289" y="5136666"/>
            <a:ext cx="60928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2000" b="1" dirty="0">
                <a:solidFill>
                  <a:srgbClr val="C00000"/>
                </a:solidFill>
              </a:rPr>
              <a:t>In sezione, è piuttosto evidente come le mineralizzazioni siano state messe in posto soprattutto a contatto con i marmi, come risultato della reazione tra fluidi residuali  e carbonati</a:t>
            </a:r>
            <a:endParaRPr lang="en-US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2732" y="429299"/>
            <a:ext cx="7789603" cy="579906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35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695325" y="273766"/>
            <a:ext cx="10801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b="1" dirty="0">
                <a:solidFill>
                  <a:schemeClr val="bg1"/>
                </a:solidFill>
              </a:rPr>
              <a:t>Il minerale principale: la magnetite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17" y="1089438"/>
            <a:ext cx="5990005" cy="4750852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609" y="1491449"/>
            <a:ext cx="5532210" cy="4348841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Struttura predefinita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1905</Words>
  <Application>Microsoft Office PowerPoint</Application>
  <PresentationFormat>Widescreen</PresentationFormat>
  <Paragraphs>142</Paragraphs>
  <Slides>33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Clear Sans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Chiara Benedetti</dc:creator>
  <cp:lastModifiedBy>ec</cp:lastModifiedBy>
  <cp:revision>87</cp:revision>
  <dcterms:created xsi:type="dcterms:W3CDTF">2017-04-19T08:15:55Z</dcterms:created>
  <dcterms:modified xsi:type="dcterms:W3CDTF">2022-09-30T19:26:05Z</dcterms:modified>
</cp:coreProperties>
</file>