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500" r:id="rId3"/>
    <p:sldId id="373" r:id="rId4"/>
    <p:sldId id="276" r:id="rId5"/>
    <p:sldId id="280" r:id="rId6"/>
    <p:sldId id="489" r:id="rId7"/>
    <p:sldId id="267" r:id="rId8"/>
    <p:sldId id="260" r:id="rId9"/>
    <p:sldId id="491" r:id="rId10"/>
    <p:sldId id="266" r:id="rId11"/>
    <p:sldId id="493" r:id="rId12"/>
    <p:sldId id="490" r:id="rId13"/>
    <p:sldId id="494" r:id="rId14"/>
    <p:sldId id="498" r:id="rId15"/>
    <p:sldId id="499" r:id="rId16"/>
    <p:sldId id="502" r:id="rId17"/>
    <p:sldId id="501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A1C2"/>
    <a:srgbClr val="CDD2E1"/>
    <a:srgbClr val="375C9E"/>
    <a:srgbClr val="BDAE5B"/>
    <a:srgbClr val="FFFFFF"/>
    <a:srgbClr val="C1DDC6"/>
    <a:srgbClr val="BAE4B6"/>
    <a:srgbClr val="E3D7AD"/>
    <a:srgbClr val="718198"/>
    <a:srgbClr val="A4B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4742" autoAdjust="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52F89-D8EB-4B06-B381-4B2B71F40F9D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0AAAE-627E-41A9-90F5-F6C70BA987E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37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327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/>
              <a:t>Skarn</a:t>
            </a:r>
            <a:r>
              <a:rPr lang="it-IT" b="1" dirty="0"/>
              <a:t>»:  </a:t>
            </a:r>
            <a:r>
              <a:rPr lang="it-IT" b="1" dirty="0">
                <a:solidFill>
                  <a:srgbClr val="FF0000"/>
                </a:solidFill>
              </a:rPr>
              <a:t>large scale mass transfer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b="1" dirty="0">
                <a:solidFill>
                  <a:srgbClr val="0070C0"/>
                </a:solidFill>
              </a:rPr>
              <a:t>large scale </a:t>
            </a:r>
            <a:r>
              <a:rPr lang="it-IT" b="1" dirty="0" err="1">
                <a:solidFill>
                  <a:srgbClr val="0070C0"/>
                </a:solidFill>
              </a:rPr>
              <a:t>fluids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circulation</a:t>
            </a:r>
            <a:r>
              <a:rPr lang="it-IT" b="1" dirty="0">
                <a:solidFill>
                  <a:srgbClr val="0070C0"/>
                </a:solidFill>
              </a:rPr>
              <a:t> (</a:t>
            </a:r>
            <a:r>
              <a:rPr lang="it-IT" b="1" dirty="0" err="1">
                <a:solidFill>
                  <a:srgbClr val="0070C0"/>
                </a:solidFill>
              </a:rPr>
              <a:t>regional</a:t>
            </a:r>
            <a:r>
              <a:rPr lang="it-IT" b="1" dirty="0">
                <a:solidFill>
                  <a:srgbClr val="0070C0"/>
                </a:solidFill>
              </a:rPr>
              <a:t> scale)</a:t>
            </a:r>
            <a:r>
              <a:rPr lang="it-IT" dirty="0"/>
              <a:t>. The  </a:t>
            </a:r>
            <a:r>
              <a:rPr lang="it-IT" dirty="0" err="1"/>
              <a:t>protolith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recognisable</a:t>
            </a:r>
            <a:r>
              <a:rPr lang="it-IT" dirty="0"/>
              <a:t>  (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neither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geochemist</a:t>
            </a:r>
            <a:endParaRPr lang="it-IT" dirty="0"/>
          </a:p>
          <a:p>
            <a:endParaRPr lang="it-IT" dirty="0"/>
          </a:p>
          <a:p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Circolazione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di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fluidi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idrotermali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di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alta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T (650°/700°C)</a:t>
            </a:r>
            <a:r>
              <a:rPr lang="en-US" sz="1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GB" sz="1200" b="0" i="0" u="none" strike="noStrike" kern="0" cap="none" spc="0" baseline="0" dirty="0">
                <a:solidFill>
                  <a:srgbClr val="000000"/>
                </a:solidFill>
                <a:uFillTx/>
                <a:latin typeface="Calibri"/>
                <a:cs typeface="Times New Roman" pitchFamily="18"/>
              </a:rPr>
              <a:t>--&gt; </a:t>
            </a:r>
            <a:r>
              <a:rPr lang="en-US" sz="1200" b="0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Skarn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con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cristallizzazione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di 2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paragenesi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anidre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: e 1)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Ol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Mag (MF1 e MB); 2)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Di,Grt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Grt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Di(± magnetite)  (MF1 e MB)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coeva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en-US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Calibri"/>
              </a:rPr>
              <a:t>ol</a:t>
            </a:r>
            <a:r>
              <a:rPr lang="en-US" sz="1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, mag. </a:t>
            </a:r>
            <a:r>
              <a:rPr lang="it-IT" dirty="0" err="1"/>
              <a:t>ry</a:t>
            </a:r>
            <a:r>
              <a:rPr lang="it-IT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386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/>
              <a:t>Skarn</a:t>
            </a:r>
            <a:r>
              <a:rPr lang="it-IT" b="1" dirty="0"/>
              <a:t>»:  </a:t>
            </a:r>
            <a:r>
              <a:rPr lang="it-IT" b="1" dirty="0">
                <a:solidFill>
                  <a:srgbClr val="FF0000"/>
                </a:solidFill>
              </a:rPr>
              <a:t>large scale mass transfer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b="1" dirty="0">
                <a:solidFill>
                  <a:srgbClr val="0070C0"/>
                </a:solidFill>
              </a:rPr>
              <a:t>large scale </a:t>
            </a:r>
            <a:r>
              <a:rPr lang="it-IT" b="1" dirty="0" err="1">
                <a:solidFill>
                  <a:srgbClr val="0070C0"/>
                </a:solidFill>
              </a:rPr>
              <a:t>fluids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circulation</a:t>
            </a:r>
            <a:r>
              <a:rPr lang="it-IT" b="1" dirty="0">
                <a:solidFill>
                  <a:srgbClr val="0070C0"/>
                </a:solidFill>
              </a:rPr>
              <a:t> (</a:t>
            </a:r>
            <a:r>
              <a:rPr lang="it-IT" b="1" dirty="0" err="1">
                <a:solidFill>
                  <a:srgbClr val="0070C0"/>
                </a:solidFill>
              </a:rPr>
              <a:t>regional</a:t>
            </a:r>
            <a:r>
              <a:rPr lang="it-IT" b="1" dirty="0">
                <a:solidFill>
                  <a:srgbClr val="0070C0"/>
                </a:solidFill>
              </a:rPr>
              <a:t> scale)</a:t>
            </a:r>
            <a:r>
              <a:rPr lang="it-IT" dirty="0"/>
              <a:t>. The  </a:t>
            </a:r>
            <a:r>
              <a:rPr lang="it-IT" dirty="0" err="1"/>
              <a:t>protolith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recognisable</a:t>
            </a:r>
            <a:r>
              <a:rPr lang="it-IT" dirty="0"/>
              <a:t>  (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neither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geochemistry</a:t>
            </a:r>
            <a:r>
              <a:rPr lang="it-IT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52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/>
              <a:t>Skarn</a:t>
            </a:r>
            <a:r>
              <a:rPr lang="it-IT" b="1" dirty="0"/>
              <a:t>»:  </a:t>
            </a:r>
            <a:r>
              <a:rPr lang="it-IT" b="1" dirty="0">
                <a:solidFill>
                  <a:srgbClr val="FF0000"/>
                </a:solidFill>
              </a:rPr>
              <a:t>large scale mass transfer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b="1" dirty="0">
                <a:solidFill>
                  <a:srgbClr val="0070C0"/>
                </a:solidFill>
              </a:rPr>
              <a:t>large scale </a:t>
            </a:r>
            <a:r>
              <a:rPr lang="it-IT" b="1" dirty="0" err="1">
                <a:solidFill>
                  <a:srgbClr val="0070C0"/>
                </a:solidFill>
              </a:rPr>
              <a:t>fluids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circulation</a:t>
            </a:r>
            <a:r>
              <a:rPr lang="it-IT" b="1" dirty="0">
                <a:solidFill>
                  <a:srgbClr val="0070C0"/>
                </a:solidFill>
              </a:rPr>
              <a:t> (</a:t>
            </a:r>
            <a:r>
              <a:rPr lang="it-IT" b="1" dirty="0" err="1">
                <a:solidFill>
                  <a:srgbClr val="0070C0"/>
                </a:solidFill>
              </a:rPr>
              <a:t>regional</a:t>
            </a:r>
            <a:r>
              <a:rPr lang="it-IT" b="1" dirty="0">
                <a:solidFill>
                  <a:srgbClr val="0070C0"/>
                </a:solidFill>
              </a:rPr>
              <a:t> scale)</a:t>
            </a:r>
            <a:r>
              <a:rPr lang="it-IT" dirty="0"/>
              <a:t>. The  </a:t>
            </a:r>
            <a:r>
              <a:rPr lang="it-IT" dirty="0" err="1"/>
              <a:t>protolith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recognisable</a:t>
            </a:r>
            <a:r>
              <a:rPr lang="it-IT" dirty="0"/>
              <a:t>  (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neither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geochemistry</a:t>
            </a:r>
            <a:r>
              <a:rPr lang="it-IT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497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/>
              <a:t>Skarn</a:t>
            </a:r>
            <a:r>
              <a:rPr lang="it-IT" b="1" dirty="0"/>
              <a:t>»:  </a:t>
            </a:r>
            <a:r>
              <a:rPr lang="it-IT" b="1" dirty="0">
                <a:solidFill>
                  <a:srgbClr val="FF0000"/>
                </a:solidFill>
              </a:rPr>
              <a:t>large scale mass transfer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b="1" dirty="0">
                <a:solidFill>
                  <a:srgbClr val="0070C0"/>
                </a:solidFill>
              </a:rPr>
              <a:t>large scale </a:t>
            </a:r>
            <a:r>
              <a:rPr lang="it-IT" b="1" dirty="0" err="1">
                <a:solidFill>
                  <a:srgbClr val="0070C0"/>
                </a:solidFill>
              </a:rPr>
              <a:t>fluids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circulation</a:t>
            </a:r>
            <a:r>
              <a:rPr lang="it-IT" b="1" dirty="0">
                <a:solidFill>
                  <a:srgbClr val="0070C0"/>
                </a:solidFill>
              </a:rPr>
              <a:t> (</a:t>
            </a:r>
            <a:r>
              <a:rPr lang="it-IT" b="1" dirty="0" err="1">
                <a:solidFill>
                  <a:srgbClr val="0070C0"/>
                </a:solidFill>
              </a:rPr>
              <a:t>regional</a:t>
            </a:r>
            <a:r>
              <a:rPr lang="it-IT" b="1" dirty="0">
                <a:solidFill>
                  <a:srgbClr val="0070C0"/>
                </a:solidFill>
              </a:rPr>
              <a:t> scale)</a:t>
            </a:r>
            <a:r>
              <a:rPr lang="it-IT" dirty="0"/>
              <a:t>. The  </a:t>
            </a:r>
            <a:r>
              <a:rPr lang="it-IT" dirty="0" err="1"/>
              <a:t>protolith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recognisable</a:t>
            </a:r>
            <a:r>
              <a:rPr lang="it-IT" dirty="0"/>
              <a:t>  (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neither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geochemistry</a:t>
            </a:r>
            <a:r>
              <a:rPr lang="it-IT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87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/>
              <a:t>Skarn</a:t>
            </a:r>
            <a:r>
              <a:rPr lang="it-IT" b="1" dirty="0"/>
              <a:t>»:  </a:t>
            </a:r>
            <a:r>
              <a:rPr lang="it-IT" b="1" dirty="0">
                <a:solidFill>
                  <a:srgbClr val="FF0000"/>
                </a:solidFill>
              </a:rPr>
              <a:t>large scale mass transfer</a:t>
            </a:r>
            <a:r>
              <a:rPr lang="it-IT" dirty="0">
                <a:sym typeface="Wingdings" panose="05000000000000000000" pitchFamily="2" charset="2"/>
              </a:rPr>
              <a:t></a:t>
            </a:r>
            <a:r>
              <a:rPr lang="it-IT" dirty="0"/>
              <a:t> </a:t>
            </a:r>
            <a:r>
              <a:rPr lang="it-IT" b="1" dirty="0">
                <a:solidFill>
                  <a:srgbClr val="0070C0"/>
                </a:solidFill>
              </a:rPr>
              <a:t>large scale </a:t>
            </a:r>
            <a:r>
              <a:rPr lang="it-IT" b="1" dirty="0" err="1">
                <a:solidFill>
                  <a:srgbClr val="0070C0"/>
                </a:solidFill>
              </a:rPr>
              <a:t>fluids</a:t>
            </a:r>
            <a:r>
              <a:rPr lang="it-IT" b="1" dirty="0">
                <a:solidFill>
                  <a:srgbClr val="0070C0"/>
                </a:solidFill>
              </a:rPr>
              <a:t> </a:t>
            </a:r>
            <a:r>
              <a:rPr lang="it-IT" b="1" dirty="0" err="1">
                <a:solidFill>
                  <a:srgbClr val="0070C0"/>
                </a:solidFill>
              </a:rPr>
              <a:t>circulation</a:t>
            </a:r>
            <a:r>
              <a:rPr lang="it-IT" b="1" dirty="0">
                <a:solidFill>
                  <a:srgbClr val="0070C0"/>
                </a:solidFill>
              </a:rPr>
              <a:t> (</a:t>
            </a:r>
            <a:r>
              <a:rPr lang="it-IT" b="1" dirty="0" err="1">
                <a:solidFill>
                  <a:srgbClr val="0070C0"/>
                </a:solidFill>
              </a:rPr>
              <a:t>regional</a:t>
            </a:r>
            <a:r>
              <a:rPr lang="it-IT" b="1" dirty="0">
                <a:solidFill>
                  <a:srgbClr val="0070C0"/>
                </a:solidFill>
              </a:rPr>
              <a:t> scale)</a:t>
            </a:r>
            <a:r>
              <a:rPr lang="it-IT" dirty="0"/>
              <a:t>. The  </a:t>
            </a:r>
            <a:r>
              <a:rPr lang="it-IT" dirty="0" err="1"/>
              <a:t>protolith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recognisable</a:t>
            </a:r>
            <a:r>
              <a:rPr lang="it-IT" dirty="0"/>
              <a:t>  (</a:t>
            </a:r>
            <a:r>
              <a:rPr lang="it-IT" dirty="0" err="1"/>
              <a:t>not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structure</a:t>
            </a:r>
            <a:r>
              <a:rPr lang="it-IT" dirty="0"/>
              <a:t> </a:t>
            </a:r>
            <a:r>
              <a:rPr lang="it-IT" dirty="0" err="1"/>
              <a:t>neither</a:t>
            </a:r>
            <a:r>
              <a:rPr lang="it-IT" dirty="0"/>
              <a:t>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geochemistry</a:t>
            </a:r>
            <a:r>
              <a:rPr lang="it-IT" dirty="0"/>
              <a:t>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439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Sesia-Lanzo: gneiss, micascisti con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livelli carbonatici (dolomite)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Plutone di Traversella: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quartz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-diorite to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monzodiorite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metamorphic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Aureola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intrusion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the Alpine subduction and exhumation the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Zone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Aureola: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Limestones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coarse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grain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marble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Hornfels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with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granet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wollastonite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pyroxene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amphibole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biotite,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chlorites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etc. ore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Micascisto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protolite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: (argille, arenarie, sedimenti </a:t>
            </a:r>
            <a:r>
              <a:rPr lang="it-IT" b="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silicoclastici</a:t>
            </a:r>
            <a:r>
              <a:rPr lang="it-IT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e sedimenti carbonatici impuri). </a:t>
            </a:r>
            <a:endParaRPr lang="it-IT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Gneiss: roccia metamorfica per metamorfismo quarzo feldspato e biotite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08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it-IT" altLang="it-IT" sz="1200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Attività magmatica:</a:t>
            </a:r>
          </a:p>
          <a:p>
            <a:pPr algn="just" eaLnBrk="1" hangingPunct="1"/>
            <a:r>
              <a:rPr lang="it-IT" altLang="it-IT" sz="1200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I minerali metallici (solfuri e ossidi) cristallizzano direttamente nella camera magmatica. </a:t>
            </a:r>
          </a:p>
          <a:p>
            <a:pPr algn="just" eaLnBrk="1" hangingPunct="1"/>
            <a:r>
              <a:rPr lang="it-IT" altLang="it-IT" sz="1200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I minerali tipici di questi giacimenti sono: cromite, calcopirite, platinoidi e diamanti.  Si distinguono depositi di magmatismo </a:t>
            </a:r>
            <a:r>
              <a:rPr lang="it-IT" altLang="it-IT" sz="1200" b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basico (ultrabasico)</a:t>
            </a:r>
            <a:r>
              <a:rPr lang="it-IT" altLang="it-IT" sz="1200" b="1" dirty="0">
                <a:solidFill>
                  <a:srgbClr val="009644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it-IT" altLang="it-IT" sz="1200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e </a:t>
            </a:r>
            <a:r>
              <a:rPr lang="it-IT" altLang="it-IT" sz="12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acido</a:t>
            </a:r>
          </a:p>
          <a:p>
            <a:pPr algn="just" eaLnBrk="1" hangingPunct="1"/>
            <a:endParaRPr lang="it-IT" altLang="it-IT" sz="12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Il fluido idrotermale può essere di </a:t>
            </a:r>
            <a:r>
              <a:rPr lang="it-IT" altLang="it-IT" b="1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origine magmatica</a:t>
            </a:r>
            <a:r>
              <a:rPr lang="it-IT" altLang="it-IT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, se rilasciato direttamente da un’intrusione magmatica che sta raffreddando, o di </a:t>
            </a:r>
            <a:r>
              <a:rPr lang="it-IT" altLang="it-IT" b="1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origine meteorica /superficiale</a:t>
            </a:r>
            <a:r>
              <a:rPr lang="it-IT" altLang="it-IT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, o </a:t>
            </a:r>
            <a:r>
              <a:rPr lang="it-IT" altLang="it-IT" b="1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acque connate </a:t>
            </a:r>
            <a:r>
              <a:rPr lang="it-IT" altLang="it-IT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se acqua di falda viene riscaldata da intrusioni ignee ed è in grado di solubilizzare e precipitare metalli. </a:t>
            </a:r>
            <a:r>
              <a:rPr lang="it-IT" altLang="it-IT" sz="1200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I </a:t>
            </a:r>
            <a:r>
              <a:rPr lang="it-IT" altLang="it-IT" sz="1200" b="1" dirty="0">
                <a:solidFill>
                  <a:srgbClr val="FF0000"/>
                </a:solidFill>
                <a:latin typeface="+mn-lt"/>
                <a:ea typeface="Arial" charset="0"/>
                <a:cs typeface="Arial" charset="0"/>
              </a:rPr>
              <a:t>depositi idrotermali </a:t>
            </a:r>
            <a:r>
              <a:rPr lang="it-IT" altLang="it-IT" sz="1200" dirty="0">
                <a:solidFill>
                  <a:srgbClr val="000000"/>
                </a:solidFill>
                <a:latin typeface="+mn-lt"/>
                <a:ea typeface="Arial" charset="0"/>
                <a:cs typeface="Arial" charset="0"/>
              </a:rPr>
              <a:t>si formano per precipitazione dei minerali di interesse economico da soluzioni acquose ad alta temperatura (&gt;150°C).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altLang="it-IT" dirty="0">
              <a:solidFill>
                <a:srgbClr val="000000"/>
              </a:solidFill>
              <a:latin typeface="+mn-lt"/>
              <a:ea typeface="Arial" charset="0"/>
              <a:cs typeface="Arial" charset="0"/>
            </a:endParaRPr>
          </a:p>
          <a:p>
            <a:pPr algn="just" eaLnBrk="1" hangingPunct="1"/>
            <a:endParaRPr lang="it-IT" altLang="it-IT" sz="1200" b="1" dirty="0">
              <a:solidFill>
                <a:srgbClr val="FF0000"/>
              </a:solidFill>
              <a:latin typeface="+mn-lt"/>
              <a:ea typeface="Arial" charset="0"/>
              <a:cs typeface="Arial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005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FF0000"/>
                </a:solidFill>
              </a:rPr>
              <a:t>Skarn</a:t>
            </a:r>
            <a:r>
              <a:rPr lang="en-US" dirty="0">
                <a:solidFill>
                  <a:prstClr val="black"/>
                </a:solidFill>
              </a:rPr>
              <a:t>  is a Swedish word indicating a rock undergone to metasomatism  by a contact with intrusive magmas.  The hydrothermal fluids of the magma circulating in the rock (generally a carbonate) led to a change in the chemistry of the primary rock. </a:t>
            </a:r>
            <a:endParaRPr lang="it-IT" dirty="0"/>
          </a:p>
          <a:p>
            <a:endParaRPr lang="it-IT" dirty="0"/>
          </a:p>
          <a:p>
            <a:r>
              <a:rPr lang="it-IT" dirty="0"/>
              <a:t>Aureola di contatto. L’area in cui avvengono interazioni tra fluidi idrotermali e roccia incassante ed in cui si sviluppano fenomeni di metamorfismo di contatto</a:t>
            </a:r>
            <a:r>
              <a:rPr lang="it-IT" dirty="0">
                <a:sym typeface="Wingdings" panose="05000000000000000000" pitchFamily="2" charset="2"/>
              </a:rPr>
              <a:t> metasomatismo</a:t>
            </a:r>
            <a:r>
              <a:rPr lang="it-IT" dirty="0"/>
              <a:t>: cambiamenti chimici delle rocce incassanti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632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Setting tettonico: arco vulcanico, oppure insulare o margine continentale</a:t>
            </a:r>
          </a:p>
          <a:p>
            <a:r>
              <a:rPr lang="it-IT" dirty="0"/>
              <a:t>Tipo di Magma: </a:t>
            </a:r>
            <a:r>
              <a:rPr lang="it-IT" dirty="0" err="1"/>
              <a:t>alkalino</a:t>
            </a:r>
            <a:r>
              <a:rPr lang="it-IT" dirty="0"/>
              <a:t>- </a:t>
            </a:r>
            <a:r>
              <a:rPr lang="it-IT" dirty="0" err="1"/>
              <a:t>calcalcalino</a:t>
            </a:r>
            <a:r>
              <a:rPr lang="it-IT" dirty="0"/>
              <a:t>. A seconda che la composizione di magma sia più o meno ricca di Si, Fe, Mg, Al. </a:t>
            </a:r>
          </a:p>
          <a:p>
            <a:r>
              <a:rPr lang="it-IT" dirty="0"/>
              <a:t>Roccia incassante- dolomite o calcite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680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 Sesia-Lanzo: gneiss, micascisti con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livelli carbonatici (dolomite)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Plutone di Traversella: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quartz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-diorite to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monzodiorite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composition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metamorphic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Aureola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around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intrusion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the Alpine subduction and exhumation the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Sesia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Zone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Aureola: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Limestones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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coarse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grain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marble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Hornfels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* with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granet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wollastonite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pyroxene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amphibole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biotite,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chlorites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etc. ore </a:t>
            </a:r>
            <a:r>
              <a:rPr lang="it-IT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  <a:r>
              <a:rPr lang="it-IT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7542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attenzione: lo schema proposto vale quando la pressione dei fluidi è sufficiente per liberare fluidi che fuoriescono dal plutone, interagendo con le cornubianiti </a:t>
            </a:r>
          </a:p>
          <a:p>
            <a:endParaRPr lang="it-IT" dirty="0"/>
          </a:p>
          <a:p>
            <a:endParaRPr lang="it-IT" dirty="0"/>
          </a:p>
          <a:p>
            <a:pPr algn="just"/>
            <a:r>
              <a:rPr lang="it-IT" dirty="0" err="1"/>
              <a:t>Orebodies</a:t>
            </a:r>
            <a:r>
              <a:rPr lang="it-IT" dirty="0"/>
              <a:t>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last </a:t>
            </a:r>
            <a:r>
              <a:rPr lang="it-IT" dirty="0" err="1"/>
              <a:t>phases</a:t>
            </a:r>
            <a:r>
              <a:rPr lang="it-IT" dirty="0"/>
              <a:t> of </a:t>
            </a:r>
            <a:r>
              <a:rPr lang="it-IT" dirty="0" err="1"/>
              <a:t>pluton</a:t>
            </a:r>
            <a:r>
              <a:rPr lang="it-IT" dirty="0"/>
              <a:t> </a:t>
            </a:r>
            <a:r>
              <a:rPr lang="it-IT" dirty="0" err="1"/>
              <a:t>cooling</a:t>
            </a:r>
            <a:r>
              <a:rPr lang="it-IT" dirty="0"/>
              <a:t> for </a:t>
            </a:r>
            <a:r>
              <a:rPr lang="it-IT" dirty="0" err="1"/>
              <a:t>igneous</a:t>
            </a:r>
            <a:r>
              <a:rPr lang="it-IT" dirty="0"/>
              <a:t> </a:t>
            </a:r>
            <a:r>
              <a:rPr lang="it-IT" dirty="0" err="1"/>
              <a:t>fluids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. 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 </a:t>
            </a:r>
            <a:r>
              <a:rPr lang="it-IT" dirty="0" err="1"/>
              <a:t>orebodies</a:t>
            </a:r>
            <a:r>
              <a:rPr lang="it-IT" dirty="0"/>
              <a:t> are in </a:t>
            </a:r>
            <a:r>
              <a:rPr lang="it-IT" dirty="0" err="1"/>
              <a:t>apophyses</a:t>
            </a:r>
            <a:r>
              <a:rPr lang="it-IT" dirty="0"/>
              <a:t> of the </a:t>
            </a:r>
            <a:r>
              <a:rPr lang="it-IT" dirty="0" err="1"/>
              <a:t>pluton</a:t>
            </a:r>
            <a:r>
              <a:rPr lang="it-IT" dirty="0"/>
              <a:t> and </a:t>
            </a:r>
            <a:r>
              <a:rPr lang="it-IT" dirty="0" err="1"/>
              <a:t>extend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hornfels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809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it-IT" sz="1200" dirty="0" err="1"/>
              <a:t>Metamorphism</a:t>
            </a:r>
            <a:r>
              <a:rPr lang="it-IT" sz="1200" dirty="0"/>
              <a:t> : </a:t>
            </a:r>
            <a:r>
              <a:rPr lang="it-IT" sz="1200" dirty="0" err="1"/>
              <a:t>isochemical</a:t>
            </a:r>
            <a:r>
              <a:rPr lang="it-IT" sz="1200" dirty="0"/>
              <a:t> contact </a:t>
            </a:r>
            <a:r>
              <a:rPr lang="it-IT" sz="1200" dirty="0">
                <a:sym typeface="Wingdings" panose="05000000000000000000" pitchFamily="2" charset="2"/>
              </a:rPr>
              <a:t>re-</a:t>
            </a:r>
            <a:r>
              <a:rPr lang="it-IT" sz="1200" dirty="0" err="1">
                <a:sym typeface="Wingdings" panose="05000000000000000000" pitchFamily="2" charset="2"/>
              </a:rPr>
              <a:t>crystallization</a:t>
            </a:r>
            <a:r>
              <a:rPr lang="it-IT" sz="1200" dirty="0">
                <a:sym typeface="Wingdings" panose="05000000000000000000" pitchFamily="2" charset="2"/>
              </a:rPr>
              <a:t> and </a:t>
            </a:r>
            <a:r>
              <a:rPr lang="it-IT" sz="1200" b="1" dirty="0">
                <a:solidFill>
                  <a:srgbClr val="FF0000"/>
                </a:solidFill>
                <a:sym typeface="Wingdings" panose="05000000000000000000" pitchFamily="2" charset="2"/>
              </a:rPr>
              <a:t>no mass transfer. </a:t>
            </a:r>
          </a:p>
          <a:p>
            <a:pPr>
              <a:defRPr/>
            </a:pPr>
            <a:endParaRPr lang="it-IT" sz="1200" b="1" u="sng" dirty="0"/>
          </a:p>
          <a:p>
            <a:pPr>
              <a:defRPr/>
            </a:pPr>
            <a:r>
              <a:rPr lang="it-IT" sz="1200" b="1" u="sng" dirty="0"/>
              <a:t>B) “reaction </a:t>
            </a:r>
            <a:r>
              <a:rPr lang="it-IT" sz="1200" b="1" u="sng" dirty="0" err="1"/>
              <a:t>skarn</a:t>
            </a:r>
            <a:r>
              <a:rPr lang="it-IT" sz="1200" b="1" u="sng" dirty="0"/>
              <a:t>”:</a:t>
            </a:r>
            <a:r>
              <a:rPr lang="it-IT" sz="1200" dirty="0"/>
              <a:t> </a:t>
            </a:r>
            <a:r>
              <a:rPr lang="it-IT" sz="1200" b="1" dirty="0">
                <a:solidFill>
                  <a:srgbClr val="FF0000"/>
                </a:solidFill>
              </a:rPr>
              <a:t>Local mass transfer</a:t>
            </a:r>
            <a:r>
              <a:rPr lang="it-IT" sz="1200" b="1" dirty="0">
                <a:sym typeface="Wingdings" panose="05000000000000000000" pitchFamily="2" charset="2"/>
              </a:rPr>
              <a:t></a:t>
            </a:r>
            <a:r>
              <a:rPr lang="it-IT" sz="1200" b="1" dirty="0"/>
              <a:t>  </a:t>
            </a:r>
            <a:r>
              <a:rPr lang="it-IT" sz="1200" b="1" u="sng" dirty="0" err="1">
                <a:solidFill>
                  <a:srgbClr val="0070C0"/>
                </a:solidFill>
              </a:rPr>
              <a:t>only</a:t>
            </a:r>
            <a:r>
              <a:rPr lang="it-IT" sz="1200" b="1" dirty="0">
                <a:solidFill>
                  <a:srgbClr val="0070C0"/>
                </a:solidFill>
              </a:rPr>
              <a:t> </a:t>
            </a:r>
            <a:r>
              <a:rPr lang="it-IT" sz="1200" b="1" dirty="0" err="1">
                <a:solidFill>
                  <a:srgbClr val="0070C0"/>
                </a:solidFill>
              </a:rPr>
              <a:t>along</a:t>
            </a:r>
            <a:r>
              <a:rPr lang="it-IT" sz="1200" b="1" dirty="0">
                <a:solidFill>
                  <a:srgbClr val="0070C0"/>
                </a:solidFill>
              </a:rPr>
              <a:t> the </a:t>
            </a:r>
            <a:r>
              <a:rPr lang="it-IT" sz="1200" b="1" dirty="0" err="1">
                <a:solidFill>
                  <a:srgbClr val="0070C0"/>
                </a:solidFill>
              </a:rPr>
              <a:t>borders</a:t>
            </a:r>
            <a:r>
              <a:rPr lang="it-IT" sz="1200" b="1" dirty="0"/>
              <a:t> </a:t>
            </a:r>
            <a:r>
              <a:rPr lang="it-IT" sz="1200" dirty="0"/>
              <a:t>of </a:t>
            </a:r>
            <a:r>
              <a:rPr lang="it-IT" sz="1200" dirty="0" err="1"/>
              <a:t>two</a:t>
            </a:r>
            <a:r>
              <a:rPr lang="it-IT" sz="1200" dirty="0"/>
              <a:t> </a:t>
            </a:r>
            <a:r>
              <a:rPr lang="it-IT" sz="1200" dirty="0" err="1"/>
              <a:t>different</a:t>
            </a:r>
            <a:r>
              <a:rPr lang="it-IT" sz="1200" dirty="0"/>
              <a:t> </a:t>
            </a:r>
            <a:r>
              <a:rPr lang="it-IT" sz="1200" dirty="0" err="1"/>
              <a:t>lithotypes</a:t>
            </a:r>
            <a:r>
              <a:rPr lang="it-IT" sz="1200" dirty="0"/>
              <a:t>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41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1" u="sng" dirty="0"/>
              <a:t>“reaction </a:t>
            </a:r>
            <a:r>
              <a:rPr lang="it-IT" sz="1200" b="1" u="sng" dirty="0" err="1"/>
              <a:t>skarn</a:t>
            </a:r>
            <a:r>
              <a:rPr lang="it-IT" sz="1200" b="1" u="sng" dirty="0"/>
              <a:t>”:</a:t>
            </a:r>
            <a:r>
              <a:rPr lang="it-IT" sz="1200" dirty="0"/>
              <a:t> </a:t>
            </a:r>
            <a:r>
              <a:rPr lang="it-IT" sz="1200" b="1" dirty="0">
                <a:solidFill>
                  <a:srgbClr val="FF0000"/>
                </a:solidFill>
              </a:rPr>
              <a:t>Local mass transfer</a:t>
            </a:r>
            <a:r>
              <a:rPr lang="it-IT" sz="1200" b="1" dirty="0">
                <a:sym typeface="Wingdings" panose="05000000000000000000" pitchFamily="2" charset="2"/>
              </a:rPr>
              <a:t></a:t>
            </a:r>
            <a:r>
              <a:rPr lang="it-IT" sz="1200" b="1" dirty="0"/>
              <a:t>  </a:t>
            </a:r>
            <a:r>
              <a:rPr lang="it-IT" sz="1200" b="1" u="sng" dirty="0" err="1">
                <a:solidFill>
                  <a:srgbClr val="0070C0"/>
                </a:solidFill>
              </a:rPr>
              <a:t>only</a:t>
            </a:r>
            <a:r>
              <a:rPr lang="it-IT" sz="1200" b="1" dirty="0">
                <a:solidFill>
                  <a:srgbClr val="0070C0"/>
                </a:solidFill>
              </a:rPr>
              <a:t> </a:t>
            </a:r>
            <a:r>
              <a:rPr lang="it-IT" sz="1200" b="1" dirty="0" err="1">
                <a:solidFill>
                  <a:srgbClr val="0070C0"/>
                </a:solidFill>
              </a:rPr>
              <a:t>along</a:t>
            </a:r>
            <a:r>
              <a:rPr lang="it-IT" sz="1200" b="1" dirty="0">
                <a:solidFill>
                  <a:srgbClr val="0070C0"/>
                </a:solidFill>
              </a:rPr>
              <a:t> the </a:t>
            </a:r>
            <a:r>
              <a:rPr lang="it-IT" sz="1200" b="1" dirty="0" err="1">
                <a:solidFill>
                  <a:srgbClr val="0070C0"/>
                </a:solidFill>
              </a:rPr>
              <a:t>borders</a:t>
            </a:r>
            <a:r>
              <a:rPr lang="it-IT" sz="1200" b="1" dirty="0"/>
              <a:t> </a:t>
            </a:r>
            <a:r>
              <a:rPr lang="it-IT" sz="1200" dirty="0"/>
              <a:t>of </a:t>
            </a:r>
            <a:r>
              <a:rPr lang="it-IT" sz="1200" dirty="0" err="1"/>
              <a:t>two</a:t>
            </a:r>
            <a:r>
              <a:rPr lang="it-IT" sz="1200" dirty="0"/>
              <a:t> </a:t>
            </a:r>
            <a:r>
              <a:rPr lang="it-IT" sz="1200" dirty="0" err="1"/>
              <a:t>different</a:t>
            </a:r>
            <a:r>
              <a:rPr lang="it-IT" sz="1200" dirty="0"/>
              <a:t> </a:t>
            </a:r>
            <a:r>
              <a:rPr lang="it-IT" sz="1200" dirty="0" err="1"/>
              <a:t>lithotypes</a:t>
            </a:r>
            <a:r>
              <a:rPr lang="it-IT" sz="1200" dirty="0"/>
              <a:t> </a:t>
            </a:r>
          </a:p>
          <a:p>
            <a:endParaRPr lang="it-IT" dirty="0"/>
          </a:p>
          <a:p>
            <a:r>
              <a:rPr lang="it-IT" b="1" dirty="0" err="1"/>
              <a:t>Skarnoid</a:t>
            </a:r>
            <a:r>
              <a:rPr lang="it-IT" b="1" dirty="0"/>
              <a:t> rocks ”: </a:t>
            </a:r>
            <a:r>
              <a:rPr lang="it-IT" b="1" dirty="0" err="1">
                <a:solidFill>
                  <a:srgbClr val="FF0000"/>
                </a:solidFill>
              </a:rPr>
              <a:t>local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poor</a:t>
            </a:r>
            <a:r>
              <a:rPr lang="it-IT" b="1" dirty="0">
                <a:solidFill>
                  <a:srgbClr val="FF0000"/>
                </a:solidFill>
              </a:rPr>
              <a:t> mass transfer </a:t>
            </a:r>
            <a:r>
              <a:rPr lang="it-IT" b="1" dirty="0">
                <a:sym typeface="Wingdings" panose="05000000000000000000" pitchFamily="2" charset="2"/>
              </a:rPr>
              <a:t>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fluids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circulation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small scale (</a:t>
            </a:r>
            <a:r>
              <a:rPr lang="it-IT" b="1" u="sng" dirty="0" err="1">
                <a:solidFill>
                  <a:srgbClr val="0070C0"/>
                </a:solidFill>
                <a:sym typeface="Wingdings" panose="05000000000000000000" pitchFamily="2" charset="2"/>
              </a:rPr>
              <a:t>not</a:t>
            </a:r>
            <a:r>
              <a:rPr lang="it-IT" b="1" u="sng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b="1" u="sng" dirty="0" err="1">
                <a:solidFill>
                  <a:srgbClr val="0070C0"/>
                </a:solidFill>
                <a:sym typeface="Wingdings" panose="05000000000000000000" pitchFamily="2" charset="2"/>
              </a:rPr>
              <a:t>only</a:t>
            </a:r>
            <a:r>
              <a:rPr lang="it-IT" b="1" u="sng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along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the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borders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between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two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different</a:t>
            </a:r>
            <a:r>
              <a:rPr lang="it-IT" b="1" dirty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it-IT" b="1" dirty="0" err="1">
                <a:solidFill>
                  <a:srgbClr val="0070C0"/>
                </a:solidFill>
                <a:sym typeface="Wingdings" panose="05000000000000000000" pitchFamily="2" charset="2"/>
              </a:rPr>
              <a:t>lithotypes</a:t>
            </a:r>
            <a:r>
              <a:rPr lang="it-IT" dirty="0">
                <a:sym typeface="Wingdings" panose="05000000000000000000" pitchFamily="2" charset="2"/>
              </a:rPr>
              <a:t>). The </a:t>
            </a:r>
            <a:r>
              <a:rPr lang="it-IT" dirty="0" err="1">
                <a:sym typeface="Wingdings" panose="05000000000000000000" pitchFamily="2" charset="2"/>
              </a:rPr>
              <a:t>lithotypes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have</a:t>
            </a:r>
            <a:r>
              <a:rPr lang="it-IT" dirty="0">
                <a:sym typeface="Wingdings" panose="05000000000000000000" pitchFamily="2" charset="2"/>
              </a:rPr>
              <a:t> some </a:t>
            </a:r>
            <a:r>
              <a:rPr lang="it-IT" dirty="0" err="1">
                <a:sym typeface="Wingdings" panose="05000000000000000000" pitchFamily="2" charset="2"/>
              </a:rPr>
              <a:t>amount</a:t>
            </a:r>
            <a:r>
              <a:rPr lang="it-IT" dirty="0">
                <a:sym typeface="Wingdings" panose="05000000000000000000" pitchFamily="2" charset="2"/>
              </a:rPr>
              <a:t> of </a:t>
            </a:r>
            <a:r>
              <a:rPr lang="it-IT" dirty="0" err="1">
                <a:sym typeface="Wingdings" panose="05000000000000000000" pitchFamily="2" charset="2"/>
              </a:rPr>
              <a:t>impurity</a:t>
            </a:r>
            <a:r>
              <a:rPr lang="it-IT" dirty="0">
                <a:sym typeface="Wingdings" panose="05000000000000000000" pitchFamily="2" charset="2"/>
              </a:rPr>
              <a:t>. The </a:t>
            </a:r>
            <a:r>
              <a:rPr lang="it-IT" dirty="0" err="1">
                <a:sym typeface="Wingdings" panose="05000000000000000000" pitchFamily="2" charset="2"/>
              </a:rPr>
              <a:t>protolith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still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visible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but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is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locally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enriched</a:t>
            </a:r>
            <a:r>
              <a:rPr lang="it-IT" dirty="0">
                <a:sym typeface="Wingdings" panose="05000000000000000000" pitchFamily="2" charset="2"/>
              </a:rPr>
              <a:t> in olivine, and/or </a:t>
            </a:r>
            <a:r>
              <a:rPr lang="it-IT" dirty="0" err="1">
                <a:sym typeface="Wingdings" panose="05000000000000000000" pitchFamily="2" charset="2"/>
              </a:rPr>
              <a:t>granet</a:t>
            </a:r>
            <a:r>
              <a:rPr lang="it-IT" dirty="0">
                <a:sym typeface="Wingdings" panose="05000000000000000000" pitchFamily="2" charset="2"/>
              </a:rPr>
              <a:t> and/or  diopside.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0AAAE-627E-41A9-90F5-F6C70BA987E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275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1518EE-715C-D8E5-210B-41EC3B62E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E485DB0-DBC2-EE55-A71B-9A0308094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DB4E10-4775-651C-F3CB-1B812BF2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D6E42E-78BC-6F53-014F-DA3ED685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F97728-8831-D51C-93B4-9CB6DBD18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936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441FB9-050F-8F6E-57AF-5F1879715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D2AB414-6763-9C2A-66E7-F4BC4DBC8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D3A597-20D1-DE70-EA18-E0EEF3C5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0E22F6-7DA7-5686-52C8-17D5E1C2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EB7CA0-932D-40D6-0634-168FE8CD2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64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DD10233-A816-E2AC-0072-1E69D85B35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D1CC03F-C951-1E6D-C696-DFBFDE105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AFFE11-0D68-BE9C-C72C-FE71E7D33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D0C726-1DD7-095A-B413-090E6A76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BFD1AC-812C-3442-2E26-DE15F0C3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928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F49DF-0E6A-AF66-D70F-111D22344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3A95E0-DCF4-17F4-C620-74B1CEF68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E3E70D-CD0D-A20B-3733-1C97FA64B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437C16-720D-AB90-9E65-DB579CA8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06514F-36DD-C62D-C99C-9CFAFA3F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2289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027301-C293-C967-9243-36DB9115E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613FC3-2836-F11B-B6E8-A2713AF33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4596021-8A4B-9651-9333-64B36B99A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8AB7C1-0FFD-50EA-BE19-429F6D92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BF9E4D-9378-8A69-144D-BFE626EC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98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5764AC-8912-DF54-157D-8E8B5926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0E4B28-BE79-E4A0-EAC8-DC8783077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3B63C0-0465-E447-5CFE-AEDF62C93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C81603-0237-32EA-46E1-B3DCE0FC0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460054-1A69-D05F-BD46-0876D7580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54F9275-FEFA-9F73-49AA-42CA268CF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572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A3A79-52C9-F673-462C-DD89F3F26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3D12D8-7C0B-124E-171B-885025415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2A3FF88-F2EA-2EB8-7FC3-EE162F00E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C6033C8-FC25-CE1C-8E48-50844AF92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EB72BE2-3C79-C258-2AD2-D02DC059B9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126983A-16CA-E805-2C14-F14E02BE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5D1AF62-E62A-7DB5-257E-16C277112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3D8DAA-6CE9-2D02-922F-0C7386426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815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A31610-5735-22F8-83B5-E69EA246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45AA477-E679-7F11-5AA0-CE63576E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0B2362-5D4F-90CC-ABE5-36209E02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CC8433-A6F6-08C5-BA32-4DB76A1A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56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17DE19B-BF3B-71D4-3609-F3BBBD87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47C849F-89B9-456F-2C09-4413B20B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6DFB00E-2FE3-27F9-E175-A99C504BD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13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2213E-E2BC-030C-8FB3-6A8EAC6FA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3A4445-330B-4542-298A-E2B05B105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73975D-E55B-F5C1-0279-0863A7D8FC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A764037-68D6-15C7-19E7-E9494040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9EA922E-983B-0788-3201-BAB17E508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750C500-DD45-1B7B-3CA6-95A41A3E4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1245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10B91D-212E-DDB5-3B3B-15977E0C5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FF9B6C-9514-C20C-E7C9-0D655E1C7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4574BB-CC9F-5324-03CD-11417754C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C6034F7-0950-62B2-68F1-7861A591B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94ACDA-DED1-C88A-5B32-B6D4CEA74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A024CAC-6C92-0543-B7A3-3E105AEEA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167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BE7D660-E432-A481-9956-E2478ABA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284ECA-B200-82ED-4E90-2E40EFAD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F4E9F9-C177-15CE-6D66-13079230C1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E3AF6-D1FD-416D-9255-9FFAA86665AA}" type="datetimeFigureOut">
              <a:rPr lang="it-IT" smtClean="0"/>
              <a:t>29/09/2022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C820A0-35F5-AF77-7234-EC1DB9F60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3FD10A-011F-2AF4-C9F8-EF3850223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2742A-80C1-44E5-9F95-376C50567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412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it.wikipedia.org/wiki/Quarzo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8BCEE9C-AEE3-BA16-C69D-FF2369CE2AA6}"/>
              </a:ext>
            </a:extLst>
          </p:cNvPr>
          <p:cNvSpPr txBox="1"/>
          <p:nvPr/>
        </p:nvSpPr>
        <p:spPr>
          <a:xfrm>
            <a:off x="-725056" y="-517254"/>
            <a:ext cx="1364210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4235" algn="just"/>
            <a:endParaRPr lang="it-IT" sz="3600" b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64235" algn="just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Le mineralizzazioni di Traversella: </a:t>
            </a:r>
          </a:p>
          <a:p>
            <a:pPr marL="864235" algn="just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geologia e genesi di un giacimento idrotermale</a:t>
            </a: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D3E4FA0D-5B68-ADBD-3AAA-9F80C5A21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" t="20908" r="950" b="33625"/>
          <a:stretch/>
        </p:blipFill>
        <p:spPr>
          <a:xfrm>
            <a:off x="-1" y="1320175"/>
            <a:ext cx="12192000" cy="5727828"/>
          </a:xfrm>
          <a:prstGeom prst="rect">
            <a:avLst/>
          </a:prstGeom>
          <a:solidFill>
            <a:schemeClr val="tx1">
              <a:alpha val="51000"/>
            </a:schemeClr>
          </a:solidFill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8D8A030-F4C5-1D1B-70B2-88FE42E517A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776" y="519890"/>
            <a:ext cx="1657697" cy="15689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BA36DEEB-9128-4E0E-71CC-C920E62FB24E}"/>
              </a:ext>
            </a:extLst>
          </p:cNvPr>
          <p:cNvSpPr/>
          <p:nvPr/>
        </p:nvSpPr>
        <p:spPr>
          <a:xfrm>
            <a:off x="1" y="5973568"/>
            <a:ext cx="12191999" cy="96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96D0A22-EA03-AE09-883A-566DF36E9EA5}"/>
              </a:ext>
            </a:extLst>
          </p:cNvPr>
          <p:cNvGrpSpPr/>
          <p:nvPr/>
        </p:nvGrpSpPr>
        <p:grpSpPr>
          <a:xfrm>
            <a:off x="318074" y="6058232"/>
            <a:ext cx="11811547" cy="798338"/>
            <a:chOff x="52505" y="6153068"/>
            <a:chExt cx="11737638" cy="79833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8688FC32-EA75-A0F3-81A1-964BFCE0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1208" b="48765"/>
            <a:stretch/>
          </p:blipFill>
          <p:spPr>
            <a:xfrm>
              <a:off x="52505" y="6153068"/>
              <a:ext cx="1898216" cy="798338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67872026-6B8E-47A9-CC41-3FA2FE05E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7861" r="6538" b="9018"/>
            <a:stretch/>
          </p:blipFill>
          <p:spPr>
            <a:xfrm>
              <a:off x="4945964" y="6284752"/>
              <a:ext cx="6844179" cy="573247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52D13201-D66B-9357-3AA0-9E65DDF9A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2092" r="1309" b="48765"/>
            <a:stretch/>
          </p:blipFill>
          <p:spPr>
            <a:xfrm>
              <a:off x="1950721" y="6153068"/>
              <a:ext cx="3072164" cy="798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6975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8" name="Text Box 8">
            <a:extLst>
              <a:ext uri="{FF2B5EF4-FFF2-40B4-BE49-F238E27FC236}">
                <a16:creationId xmlns:a16="http://schemas.microsoft.com/office/drawing/2014/main" id="{1DD69C38-9E3E-1781-82BB-695F3723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575" y="1796187"/>
            <a:ext cx="5509254" cy="332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algn="just">
              <a:spcBef>
                <a:spcPts val="600"/>
              </a:spcBef>
              <a:defRPr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In uno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si verificano  trasformazioni strutturali e mineralogiche di metasomatismo </a:t>
            </a:r>
            <a:r>
              <a:rPr 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progrado</a:t>
            </a: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 (alta T°C) e retrogrado (bassa T°C).</a:t>
            </a:r>
          </a:p>
          <a:p>
            <a:pPr algn="just">
              <a:spcBef>
                <a:spcPts val="600"/>
              </a:spcBef>
              <a:defRPr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r>
              <a:rPr lang="it-IT" sz="2000" dirty="0">
                <a:latin typeface="Arial" panose="020B0604020202020204" pitchFamily="34" charset="0"/>
                <a:cs typeface="Arial" panose="020B0604020202020204" pitchFamily="34" charset="0"/>
              </a:rPr>
              <a:t>NB: la comparsa/scomparsa di una o più fasi minerali dipende, oltre che dalla temperatura (o </a:t>
            </a:r>
            <a:r>
              <a:rPr lang="ja-JP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it-IT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grado</a:t>
            </a:r>
            <a:r>
              <a:rPr lang="ja-JP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it-IT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), dal tipo di </a:t>
            </a:r>
            <a:r>
              <a:rPr lang="it-IT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protolite</a:t>
            </a:r>
            <a:r>
              <a:rPr lang="it-IT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coinvolto. </a:t>
            </a:r>
          </a:p>
          <a:p>
            <a:pPr algn="just" eaLnBrk="1" hangingPunct="1">
              <a:defRPr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defRPr/>
            </a:pP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14ECAB8-4FEB-F504-FCA4-4271778D9B99}"/>
              </a:ext>
            </a:extLst>
          </p:cNvPr>
          <p:cNvGrpSpPr/>
          <p:nvPr/>
        </p:nvGrpSpPr>
        <p:grpSpPr>
          <a:xfrm>
            <a:off x="5643829" y="1796187"/>
            <a:ext cx="10487793" cy="3565002"/>
            <a:chOff x="9343995" y="5226168"/>
            <a:chExt cx="4437327" cy="1586703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6375E511-6757-A377-5AB6-F1ECB0331E01}"/>
                </a:ext>
              </a:extLst>
            </p:cNvPr>
            <p:cNvGrpSpPr/>
            <p:nvPr/>
          </p:nvGrpSpPr>
          <p:grpSpPr>
            <a:xfrm>
              <a:off x="9343995" y="5226168"/>
              <a:ext cx="2711003" cy="1586703"/>
              <a:chOff x="9251603" y="4857613"/>
              <a:chExt cx="2711003" cy="1586703"/>
            </a:xfrm>
          </p:grpSpPr>
          <p:pic>
            <p:nvPicPr>
              <p:cNvPr id="25" name="Immagine 8">
                <a:extLst>
                  <a:ext uri="{FF2B5EF4-FFF2-40B4-BE49-F238E27FC236}">
                    <a16:creationId xmlns:a16="http://schemas.microsoft.com/office/drawing/2014/main" id="{A50DD5DE-9178-0F39-374E-BDC5D62825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17104" t="6814" r="19649" b="31430"/>
              <a:stretch>
                <a:fillRect/>
              </a:stretch>
            </p:blipFill>
            <p:spPr>
              <a:xfrm>
                <a:off x="9251603" y="4857613"/>
                <a:ext cx="2711003" cy="15867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6" name="Rettangolo 25">
                <a:extLst>
                  <a:ext uri="{FF2B5EF4-FFF2-40B4-BE49-F238E27FC236}">
                    <a16:creationId xmlns:a16="http://schemas.microsoft.com/office/drawing/2014/main" id="{D915D065-B177-268D-5B61-3F8B9F199689}"/>
                  </a:ext>
                </a:extLst>
              </p:cNvPr>
              <p:cNvSpPr/>
              <p:nvPr/>
            </p:nvSpPr>
            <p:spPr>
              <a:xfrm>
                <a:off x="9819183" y="5719315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17D3FDE9-FDE5-EC18-D57F-D05BFF227674}"/>
                  </a:ext>
                </a:extLst>
              </p:cNvPr>
              <p:cNvSpPr/>
              <p:nvPr/>
            </p:nvSpPr>
            <p:spPr>
              <a:xfrm>
                <a:off x="10176489" y="5140064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Rettangolo 27">
                <a:extLst>
                  <a:ext uri="{FF2B5EF4-FFF2-40B4-BE49-F238E27FC236}">
                    <a16:creationId xmlns:a16="http://schemas.microsoft.com/office/drawing/2014/main" id="{7E479112-E559-795A-2A86-FCA6AD6CCE9E}"/>
                  </a:ext>
                </a:extLst>
              </p:cNvPr>
              <p:cNvSpPr/>
              <p:nvPr/>
            </p:nvSpPr>
            <p:spPr>
              <a:xfrm>
                <a:off x="11179107" y="5683186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0F891CC1-BFC1-D3D2-C617-2918C215EFE9}"/>
                </a:ext>
              </a:extLst>
            </p:cNvPr>
            <p:cNvSpPr txBox="1"/>
            <p:nvPr/>
          </p:nvSpPr>
          <p:spPr>
            <a:xfrm>
              <a:off x="9887934" y="6022899"/>
              <a:ext cx="1218065" cy="20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32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Isochimico</a:t>
              </a:r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5FF68EAF-F3CA-7095-D05C-00C3A0E21890}"/>
                </a:ext>
              </a:extLst>
            </p:cNvPr>
            <p:cNvSpPr txBox="1"/>
            <p:nvPr/>
          </p:nvSpPr>
          <p:spPr>
            <a:xfrm>
              <a:off x="11152422" y="5840707"/>
              <a:ext cx="2628900" cy="20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32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Retrogrado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B8A0BD9-EC01-CA80-0918-53266E043F70}"/>
                </a:ext>
              </a:extLst>
            </p:cNvPr>
            <p:cNvSpPr txBox="1"/>
            <p:nvPr/>
          </p:nvSpPr>
          <p:spPr>
            <a:xfrm>
              <a:off x="10390854" y="5445682"/>
              <a:ext cx="2628900" cy="202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3200" baseline="-250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Progrado</a:t>
              </a:r>
              <a:endParaRPr lang="it-IT" sz="32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992893E-83FB-8855-7A71-DDB6C18DCCFB}"/>
              </a:ext>
            </a:extLst>
          </p:cNvPr>
          <p:cNvSpPr txBox="1"/>
          <p:nvPr/>
        </p:nvSpPr>
        <p:spPr>
          <a:xfrm>
            <a:off x="113829" y="-15353"/>
            <a:ext cx="10347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Storia di uno </a:t>
            </a:r>
            <a:r>
              <a:rPr lang="it-IT" sz="2800" dirty="0" err="1"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it-IT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B101927-0F47-7967-4FFC-F61BC1C94182}"/>
              </a:ext>
            </a:extLst>
          </p:cNvPr>
          <p:cNvSpPr txBox="1"/>
          <p:nvPr/>
        </p:nvSpPr>
        <p:spPr>
          <a:xfrm>
            <a:off x="139693" y="70718"/>
            <a:ext cx="1189038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err="1">
                <a:latin typeface="Calibri"/>
                <a:cs typeface="Calibri"/>
              </a:rPr>
              <a:t>Formazione</a:t>
            </a:r>
            <a:r>
              <a:rPr lang="en-US" sz="3200" kern="0" dirty="0">
                <a:latin typeface="Calibri"/>
                <a:cs typeface="Calibri"/>
              </a:rPr>
              <a:t> di uno Skarn: </a:t>
            </a:r>
            <a:r>
              <a:rPr lang="en-US" sz="3200" kern="0" dirty="0" err="1">
                <a:latin typeface="Calibri"/>
                <a:cs typeface="Calibri"/>
              </a:rPr>
              <a:t>alcuni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esempi</a:t>
            </a:r>
            <a:r>
              <a:rPr lang="en-US" sz="3200" kern="0" dirty="0">
                <a:latin typeface="Calibri"/>
                <a:cs typeface="Calibri"/>
              </a:rPr>
              <a:t> dal </a:t>
            </a:r>
            <a:r>
              <a:rPr lang="en-US" sz="3200" kern="0" dirty="0" err="1">
                <a:latin typeface="Calibri"/>
                <a:cs typeface="Calibri"/>
              </a:rPr>
              <a:t>Plutone</a:t>
            </a:r>
            <a:r>
              <a:rPr lang="en-US" sz="3200" kern="0" dirty="0">
                <a:latin typeface="Calibri"/>
                <a:cs typeface="Calibri"/>
              </a:rPr>
              <a:t> di </a:t>
            </a:r>
            <a:r>
              <a:rPr lang="en-US" sz="3200" kern="0" dirty="0" err="1">
                <a:latin typeface="Calibri"/>
                <a:cs typeface="Calibri"/>
              </a:rPr>
              <a:t>Traversella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endParaRPr lang="en-US" sz="3200" b="0" i="0" u="none" strike="noStrike" kern="0" cap="none" spc="0" baseline="0" dirty="0">
              <a:uFillTx/>
              <a:latin typeface="Calibri"/>
              <a:cs typeface="Calibri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C5D3806-C197-682A-B8CF-2B91DC307889}"/>
              </a:ext>
            </a:extLst>
          </p:cNvPr>
          <p:cNvSpPr txBox="1"/>
          <p:nvPr/>
        </p:nvSpPr>
        <p:spPr>
          <a:xfrm>
            <a:off x="4275563" y="749161"/>
            <a:ext cx="11539700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Calibri"/>
                <a:cs typeface="Calibri"/>
              </a:rPr>
              <a:t>Stage 1: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Calibri"/>
                <a:cs typeface="Calibri"/>
              </a:rPr>
              <a:t>Metamorfismo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Calibri"/>
                <a:cs typeface="Calibri"/>
              </a:rPr>
              <a:t> di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Calibri"/>
                <a:cs typeface="Calibri"/>
              </a:rPr>
              <a:t>contatto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Calibri"/>
                <a:cs typeface="Calibri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Calibri"/>
                <a:cs typeface="Calibri"/>
              </a:rPr>
              <a:t>sulle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Calibri"/>
                <a:cs typeface="Calibri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Calibri"/>
                <a:cs typeface="Calibri"/>
              </a:rPr>
              <a:t>rocce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Calibri"/>
                <a:cs typeface="Calibri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Calibri"/>
                <a:cs typeface="Calibri"/>
              </a:rPr>
              <a:t>incassanti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Calibri"/>
                <a:cs typeface="Calibri"/>
              </a:rPr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E3ACE61-CD1E-B7DE-9E06-52EA82A7A29D}"/>
              </a:ext>
            </a:extLst>
          </p:cNvPr>
          <p:cNvSpPr txBox="1"/>
          <p:nvPr/>
        </p:nvSpPr>
        <p:spPr>
          <a:xfrm>
            <a:off x="4820838" y="1264096"/>
            <a:ext cx="69438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Ricristallizzazione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minerali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cristalli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grossolani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lvl="0" algn="just">
              <a:buSzPct val="100000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67FB8A6-2314-723F-E82A-688A612B8934}"/>
              </a:ext>
            </a:extLst>
          </p:cNvPr>
          <p:cNvGrpSpPr/>
          <p:nvPr/>
        </p:nvGrpSpPr>
        <p:grpSpPr>
          <a:xfrm>
            <a:off x="196553" y="1073805"/>
            <a:ext cx="4315745" cy="5059703"/>
            <a:chOff x="3654868" y="720006"/>
            <a:chExt cx="4570592" cy="5399861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6A408E2-7101-613F-DF67-7CC8C107D0F1}"/>
                </a:ext>
              </a:extLst>
            </p:cNvPr>
            <p:cNvGrpSpPr/>
            <p:nvPr/>
          </p:nvGrpSpPr>
          <p:grpSpPr>
            <a:xfrm>
              <a:off x="5121684" y="1176951"/>
              <a:ext cx="3103776" cy="4761733"/>
              <a:chOff x="353963" y="940977"/>
              <a:chExt cx="3103776" cy="4761733"/>
            </a:xfrm>
          </p:grpSpPr>
          <p:pic>
            <p:nvPicPr>
              <p:cNvPr id="5" name="Picture 2" descr="Evoluzione_skarn.jpg (2444×2524)">
                <a:extLst>
                  <a:ext uri="{FF2B5EF4-FFF2-40B4-BE49-F238E27FC236}">
                    <a16:creationId xmlns:a16="http://schemas.microsoft.com/office/drawing/2014/main" id="{2D560390-E6CD-4F80-2228-F63945B2AC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641" t="1251" r="66775" b="51793"/>
              <a:stretch/>
            </p:blipFill>
            <p:spPr>
              <a:xfrm>
                <a:off x="353963" y="940977"/>
                <a:ext cx="3103776" cy="476173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10" name="Freccia in su 9">
                <a:extLst>
                  <a:ext uri="{FF2B5EF4-FFF2-40B4-BE49-F238E27FC236}">
                    <a16:creationId xmlns:a16="http://schemas.microsoft.com/office/drawing/2014/main" id="{3A8D9DD2-0D52-4B3C-40DC-273AF05758C2}"/>
                  </a:ext>
                </a:extLst>
              </p:cNvPr>
              <p:cNvSpPr/>
              <p:nvPr/>
            </p:nvSpPr>
            <p:spPr>
              <a:xfrm rot="18420000">
                <a:off x="1412127" y="4833970"/>
                <a:ext cx="285135" cy="285135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Freccia in su 10">
                <a:extLst>
                  <a:ext uri="{FF2B5EF4-FFF2-40B4-BE49-F238E27FC236}">
                    <a16:creationId xmlns:a16="http://schemas.microsoft.com/office/drawing/2014/main" id="{E718B8DB-EBB3-AB89-313B-1617471485D0}"/>
                  </a:ext>
                </a:extLst>
              </p:cNvPr>
              <p:cNvSpPr/>
              <p:nvPr/>
            </p:nvSpPr>
            <p:spPr>
              <a:xfrm rot="24000000">
                <a:off x="2743411" y="4702826"/>
                <a:ext cx="285135" cy="285135"/>
              </a:xfrm>
              <a:prstGeom prst="up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2" descr="Evoluzione_skarn.jpg (2444×2524)">
              <a:extLst>
                <a:ext uri="{FF2B5EF4-FFF2-40B4-BE49-F238E27FC236}">
                  <a16:creationId xmlns:a16="http://schemas.microsoft.com/office/drawing/2014/main" id="{934ED9BD-BEEA-7D0C-1812-90D02AF8F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70780"/>
            <a:stretch>
              <a:fillRect/>
            </a:stretch>
          </p:blipFill>
          <p:spPr>
            <a:xfrm>
              <a:off x="3654868" y="720006"/>
              <a:ext cx="1467282" cy="5399861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A82E5910-47BA-61FE-4A36-74E853A8447F}"/>
              </a:ext>
            </a:extLst>
          </p:cNvPr>
          <p:cNvGrpSpPr/>
          <p:nvPr/>
        </p:nvGrpSpPr>
        <p:grpSpPr>
          <a:xfrm>
            <a:off x="6084884" y="1774026"/>
            <a:ext cx="5667743" cy="2344460"/>
            <a:chOff x="8565266" y="1412673"/>
            <a:chExt cx="5247691" cy="2344460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8B2D408B-58D8-F721-7A2D-97CD64DD349F}"/>
                </a:ext>
              </a:extLst>
            </p:cNvPr>
            <p:cNvGrpSpPr/>
            <p:nvPr/>
          </p:nvGrpSpPr>
          <p:grpSpPr>
            <a:xfrm>
              <a:off x="8565266" y="1412673"/>
              <a:ext cx="5247691" cy="2344460"/>
              <a:chOff x="9343995" y="5226168"/>
              <a:chExt cx="4662501" cy="1586703"/>
            </a:xfrm>
          </p:grpSpPr>
          <p:grpSp>
            <p:nvGrpSpPr>
              <p:cNvPr id="12" name="Gruppo 11">
                <a:extLst>
                  <a:ext uri="{FF2B5EF4-FFF2-40B4-BE49-F238E27FC236}">
                    <a16:creationId xmlns:a16="http://schemas.microsoft.com/office/drawing/2014/main" id="{1FC48B19-5BE4-03AB-E3AE-E4A5378B329F}"/>
                  </a:ext>
                </a:extLst>
              </p:cNvPr>
              <p:cNvGrpSpPr/>
              <p:nvPr/>
            </p:nvGrpSpPr>
            <p:grpSpPr>
              <a:xfrm>
                <a:off x="9343995" y="5226168"/>
                <a:ext cx="2944326" cy="1586703"/>
                <a:chOff x="9251603" y="4857613"/>
                <a:chExt cx="2944326" cy="1586703"/>
              </a:xfrm>
            </p:grpSpPr>
            <p:pic>
              <p:nvPicPr>
                <p:cNvPr id="13" name="Immagine 8">
                  <a:extLst>
                    <a:ext uri="{FF2B5EF4-FFF2-40B4-BE49-F238E27FC236}">
                      <a16:creationId xmlns:a16="http://schemas.microsoft.com/office/drawing/2014/main" id="{3674C01E-5680-ADD8-276F-F673EC585C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17104" t="6814" r="19649" b="31430"/>
                <a:stretch>
                  <a:fillRect/>
                </a:stretch>
              </p:blipFill>
              <p:spPr>
                <a:xfrm>
                  <a:off x="9251603" y="4857613"/>
                  <a:ext cx="2944326" cy="158670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4" name="Rettangolo 3">
                  <a:extLst>
                    <a:ext uri="{FF2B5EF4-FFF2-40B4-BE49-F238E27FC236}">
                      <a16:creationId xmlns:a16="http://schemas.microsoft.com/office/drawing/2014/main" id="{8F4D64D6-41BF-9BE7-F52E-45F5444C260A}"/>
                    </a:ext>
                  </a:extLst>
                </p:cNvPr>
                <p:cNvSpPr/>
                <p:nvPr/>
              </p:nvSpPr>
              <p:spPr>
                <a:xfrm>
                  <a:off x="9819183" y="5719315"/>
                  <a:ext cx="714612" cy="165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Rettangolo 6">
                  <a:extLst>
                    <a:ext uri="{FF2B5EF4-FFF2-40B4-BE49-F238E27FC236}">
                      <a16:creationId xmlns:a16="http://schemas.microsoft.com/office/drawing/2014/main" id="{2D72D394-35E3-15F0-A87F-1B2C72634BD8}"/>
                    </a:ext>
                  </a:extLst>
                </p:cNvPr>
                <p:cNvSpPr/>
                <p:nvPr/>
              </p:nvSpPr>
              <p:spPr>
                <a:xfrm>
                  <a:off x="10118807" y="5153653"/>
                  <a:ext cx="879174" cy="1259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" name="Rettangolo 8">
                  <a:extLst>
                    <a:ext uri="{FF2B5EF4-FFF2-40B4-BE49-F238E27FC236}">
                      <a16:creationId xmlns:a16="http://schemas.microsoft.com/office/drawing/2014/main" id="{7BB33F0B-9903-7793-0C06-3CC094849D82}"/>
                    </a:ext>
                  </a:extLst>
                </p:cNvPr>
                <p:cNvSpPr/>
                <p:nvPr/>
              </p:nvSpPr>
              <p:spPr>
                <a:xfrm>
                  <a:off x="11341243" y="5650443"/>
                  <a:ext cx="714612" cy="165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69B9AB9-7745-577F-5A87-421965115C68}"/>
                  </a:ext>
                </a:extLst>
              </p:cNvPr>
              <p:cNvSpPr txBox="1"/>
              <p:nvPr/>
            </p:nvSpPr>
            <p:spPr>
              <a:xfrm>
                <a:off x="9877722" y="6134789"/>
                <a:ext cx="1218065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2000" baseline="-25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Isochimico</a:t>
                </a:r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45619871-0985-816F-8590-7D33F99EB7BB}"/>
                  </a:ext>
                </a:extLst>
              </p:cNvPr>
              <p:cNvSpPr txBox="1"/>
              <p:nvPr/>
            </p:nvSpPr>
            <p:spPr>
              <a:xfrm>
                <a:off x="11377596" y="5928880"/>
                <a:ext cx="262890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2000" baseline="-25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Retrogrado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DFE41005-9DA6-71A1-3A08-A10DAD0ED2F6}"/>
                  </a:ext>
                </a:extLst>
              </p:cNvPr>
              <p:cNvSpPr txBox="1"/>
              <p:nvPr/>
            </p:nvSpPr>
            <p:spPr>
              <a:xfrm>
                <a:off x="10276386" y="5396763"/>
                <a:ext cx="262890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2000" baseline="-250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Progrado</a:t>
                </a:r>
                <a:endPara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Oval 65">
              <a:extLst>
                <a:ext uri="{FF2B5EF4-FFF2-40B4-BE49-F238E27FC236}">
                  <a16:creationId xmlns:a16="http://schemas.microsoft.com/office/drawing/2014/main" id="{310E902A-88B7-6815-A6E4-3300AC507A2F}"/>
                </a:ext>
              </a:extLst>
            </p:cNvPr>
            <p:cNvSpPr/>
            <p:nvPr/>
          </p:nvSpPr>
          <p:spPr>
            <a:xfrm>
              <a:off x="9064243" y="2364495"/>
              <a:ext cx="451009" cy="43927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00B05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uFillTx/>
                <a:latin typeface="Calibri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3D19E159-170A-A84C-6B23-306A18879149}"/>
              </a:ext>
            </a:extLst>
          </p:cNvPr>
          <p:cNvGrpSpPr/>
          <p:nvPr/>
        </p:nvGrpSpPr>
        <p:grpSpPr>
          <a:xfrm>
            <a:off x="4757323" y="3955413"/>
            <a:ext cx="6751557" cy="2730332"/>
            <a:chOff x="5042911" y="3757762"/>
            <a:chExt cx="6751557" cy="2730332"/>
          </a:xfrm>
        </p:grpSpPr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F9CE379-2205-DA5E-E76E-864D1C1017E5}"/>
                </a:ext>
              </a:extLst>
            </p:cNvPr>
            <p:cNvSpPr txBox="1"/>
            <p:nvPr/>
          </p:nvSpPr>
          <p:spPr>
            <a:xfrm>
              <a:off x="6240693" y="5456859"/>
              <a:ext cx="918528" cy="2975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Calcare</a:t>
              </a:r>
            </a:p>
          </p:txBody>
        </p:sp>
        <p:grpSp>
          <p:nvGrpSpPr>
            <p:cNvPr id="36" name="Gruppo 35">
              <a:extLst>
                <a:ext uri="{FF2B5EF4-FFF2-40B4-BE49-F238E27FC236}">
                  <a16:creationId xmlns:a16="http://schemas.microsoft.com/office/drawing/2014/main" id="{936FC1F6-516C-AFDF-BED9-ACE2F8D2AC40}"/>
                </a:ext>
              </a:extLst>
            </p:cNvPr>
            <p:cNvGrpSpPr/>
            <p:nvPr/>
          </p:nvGrpSpPr>
          <p:grpSpPr>
            <a:xfrm>
              <a:off x="5067100" y="3757762"/>
              <a:ext cx="6727368" cy="2730332"/>
              <a:chOff x="5067100" y="3378507"/>
              <a:chExt cx="6215439" cy="2387463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6E390837-0FAA-1539-A310-18F9B0A41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67100" y="3378507"/>
                <a:ext cx="6215439" cy="2387463"/>
              </a:xfrm>
              <a:prstGeom prst="rect">
                <a:avLst/>
              </a:prstGeom>
            </p:spPr>
          </p:pic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CD0F636E-9E46-D2CC-8A54-C83C5C2A946C}"/>
                  </a:ext>
                </a:extLst>
              </p:cNvPr>
              <p:cNvSpPr txBox="1"/>
              <p:nvPr/>
            </p:nvSpPr>
            <p:spPr>
              <a:xfrm>
                <a:off x="9516016" y="5468453"/>
                <a:ext cx="918528" cy="24221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b="1" i="1" baseline="-25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Marmo</a:t>
                </a:r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999E075E-1953-6ED9-9A99-E8D442BE2D04}"/>
                  </a:ext>
                </a:extLst>
              </p:cNvPr>
              <p:cNvSpPr txBox="1"/>
              <p:nvPr/>
            </p:nvSpPr>
            <p:spPr>
              <a:xfrm>
                <a:off x="6236160" y="5496525"/>
                <a:ext cx="918528" cy="2242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1600" b="1" i="1" baseline="-25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Calcare</a:t>
                </a:r>
              </a:p>
            </p:txBody>
          </p:sp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AFFF9C03-65E3-C2A1-D351-4D93334F20C7}"/>
                  </a:ext>
                </a:extLst>
              </p:cNvPr>
              <p:cNvSpPr/>
              <p:nvPr/>
            </p:nvSpPr>
            <p:spPr>
              <a:xfrm>
                <a:off x="7983794" y="4916129"/>
                <a:ext cx="796412" cy="3181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6AD2BA1D-8F8D-CB9D-BA43-E2840E5D958D}"/>
                  </a:ext>
                </a:extLst>
              </p:cNvPr>
              <p:cNvSpPr txBox="1"/>
              <p:nvPr/>
            </p:nvSpPr>
            <p:spPr>
              <a:xfrm>
                <a:off x="7519306" y="4787889"/>
                <a:ext cx="1516539" cy="224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1600" b="1" i="1" baseline="-25000" dirty="0">
                    <a:latin typeface="Arial" panose="020B0604020202020204" pitchFamily="34" charset="0"/>
                    <a:cs typeface="Arial" panose="020B0604020202020204" pitchFamily="34" charset="0"/>
                  </a:rPr>
                  <a:t>Ricristallizzazione </a:t>
                </a:r>
                <a:endParaRPr lang="it-IT" sz="1600" b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Rectangle 3">
              <a:extLst>
                <a:ext uri="{FF2B5EF4-FFF2-40B4-BE49-F238E27FC236}">
                  <a16:creationId xmlns:a16="http://schemas.microsoft.com/office/drawing/2014/main" id="{4049F5BB-6EEB-D10E-01CD-C6BABC9D1E64}"/>
                </a:ext>
              </a:extLst>
            </p:cNvPr>
            <p:cNvSpPr txBox="1"/>
            <p:nvPr/>
          </p:nvSpPr>
          <p:spPr>
            <a:xfrm>
              <a:off x="5042911" y="3771181"/>
              <a:ext cx="1245065" cy="649288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456916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2400" b="0" i="0" u="none" strike="noStrike" kern="0" cap="none" spc="0" baseline="0" dirty="0" err="1">
                  <a:uFillTx/>
                  <a:latin typeface="Calibri"/>
                  <a:cs typeface="Calibri"/>
                </a:rPr>
                <a:t>Esempio</a:t>
              </a:r>
              <a:endParaRPr lang="en-US" sz="2400" b="0" i="0" u="none" strike="noStrike" kern="0" cap="none" spc="0" baseline="0" dirty="0">
                <a:uFillTx/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15012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D0242C2-C4C3-208C-A4D9-0942CA7A4690}"/>
              </a:ext>
            </a:extLst>
          </p:cNvPr>
          <p:cNvSpPr txBox="1"/>
          <p:nvPr/>
        </p:nvSpPr>
        <p:spPr>
          <a:xfrm>
            <a:off x="85308" y="-7933"/>
            <a:ext cx="1189038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err="1">
                <a:latin typeface="Calibri"/>
                <a:cs typeface="Calibri"/>
              </a:rPr>
              <a:t>Formazione</a:t>
            </a:r>
            <a:r>
              <a:rPr lang="en-US" sz="3200" kern="0" dirty="0">
                <a:latin typeface="Calibri"/>
                <a:cs typeface="Calibri"/>
              </a:rPr>
              <a:t> di uno skarn: </a:t>
            </a:r>
            <a:r>
              <a:rPr lang="en-US" sz="3200" kern="0" dirty="0" err="1">
                <a:latin typeface="Calibri"/>
                <a:cs typeface="Calibri"/>
              </a:rPr>
              <a:t>alcuni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esempi</a:t>
            </a:r>
            <a:r>
              <a:rPr lang="en-US" sz="3200" kern="0" dirty="0">
                <a:latin typeface="Calibri"/>
                <a:cs typeface="Calibri"/>
              </a:rPr>
              <a:t> dal </a:t>
            </a:r>
            <a:r>
              <a:rPr lang="en-US" sz="3200" kern="0" dirty="0" err="1">
                <a:latin typeface="Calibri"/>
                <a:cs typeface="Calibri"/>
              </a:rPr>
              <a:t>Plutone</a:t>
            </a:r>
            <a:r>
              <a:rPr lang="en-US" sz="3200" kern="0" dirty="0">
                <a:latin typeface="Calibri"/>
                <a:cs typeface="Calibri"/>
              </a:rPr>
              <a:t> di </a:t>
            </a:r>
            <a:r>
              <a:rPr lang="en-US" sz="3200" kern="0" dirty="0" err="1">
                <a:latin typeface="Calibri"/>
                <a:cs typeface="Calibri"/>
              </a:rPr>
              <a:t>Traversella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endParaRPr lang="en-US" sz="3200" b="0" i="0" u="none" strike="noStrike" kern="0" cap="none" spc="0" baseline="0" dirty="0">
              <a:uFillTx/>
              <a:latin typeface="Calibri"/>
              <a:cs typeface="Calibri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8B48477-7B48-93ED-7E23-0DEC888179B3}"/>
              </a:ext>
            </a:extLst>
          </p:cNvPr>
          <p:cNvSpPr txBox="1"/>
          <p:nvPr/>
        </p:nvSpPr>
        <p:spPr>
          <a:xfrm>
            <a:off x="2143433" y="584665"/>
            <a:ext cx="13486488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 2.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progrado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: Reaction Skarn e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rocce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skarnoidi</a:t>
            </a:r>
            <a:endParaRPr lang="en-US" sz="2400" b="0" i="0" u="none" strike="noStrike" kern="0" cap="none" spc="0" baseline="0" dirty="0">
              <a:solidFill>
                <a:srgbClr val="C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867B051A-A3C2-08F6-C93F-3BB1A0872E72}"/>
              </a:ext>
            </a:extLst>
          </p:cNvPr>
          <p:cNvSpPr/>
          <p:nvPr/>
        </p:nvSpPr>
        <p:spPr>
          <a:xfrm>
            <a:off x="3937628" y="1020290"/>
            <a:ext cx="7888487" cy="147732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localizzato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variazione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chimismo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localmente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lungo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contatti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litologici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foliazione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fratture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Basso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grado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circolazione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piccolo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variazione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chimismo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protolite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Roccia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protolite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ancora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riconoscibile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alcune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aree</a:t>
            </a:r>
            <a:endParaRPr lang="en-GB" sz="18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C:\Users\rossetti\Desktop\did foto trav\DSCN1956.JPG">
            <a:extLst>
              <a:ext uri="{FF2B5EF4-FFF2-40B4-BE49-F238E27FC236}">
                <a16:creationId xmlns:a16="http://schemas.microsoft.com/office/drawing/2014/main" id="{3CD0F8D4-FEF6-0AF7-02EA-CF0FB4F860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886677" y="2790584"/>
            <a:ext cx="3179210" cy="36170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4" descr="C:\Users\licis.NHM\Downloads\WhatsApp Image 2020-12-20 at 13.31.16 (1).jpeg">
            <a:extLst>
              <a:ext uri="{FF2B5EF4-FFF2-40B4-BE49-F238E27FC236}">
                <a16:creationId xmlns:a16="http://schemas.microsoft.com/office/drawing/2014/main" id="{E925A71A-F082-E8C2-2C6E-A197F4E109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415" t="14002" r="23148" b="13147"/>
          <a:stretch>
            <a:fillRect/>
          </a:stretch>
        </p:blipFill>
        <p:spPr>
          <a:xfrm rot="16200004">
            <a:off x="5390337" y="1478090"/>
            <a:ext cx="1848394" cy="495268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5" name="Rectangle 19">
            <a:extLst>
              <a:ext uri="{FF2B5EF4-FFF2-40B4-BE49-F238E27FC236}">
                <a16:creationId xmlns:a16="http://schemas.microsoft.com/office/drawing/2014/main" id="{9B3BD248-7D5A-6853-F43D-3207C9FC0995}"/>
              </a:ext>
            </a:extLst>
          </p:cNvPr>
          <p:cNvSpPr/>
          <p:nvPr/>
        </p:nvSpPr>
        <p:spPr>
          <a:xfrm>
            <a:off x="9336020" y="6076137"/>
            <a:ext cx="249009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Rocce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skarnoidi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Domini a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marmo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alternati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a  magnetite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massiva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Giaias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Gallo)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4DB8836-CF2B-E9B4-6D73-4456F65C84AF}"/>
              </a:ext>
            </a:extLst>
          </p:cNvPr>
          <p:cNvSpPr/>
          <p:nvPr/>
        </p:nvSpPr>
        <p:spPr>
          <a:xfrm>
            <a:off x="4229195" y="5723707"/>
            <a:ext cx="5436638" cy="1077218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 err="1">
                <a:uFillTx/>
                <a:latin typeface="Calibri"/>
              </a:rPr>
              <a:t>Mineralogia</a:t>
            </a:r>
            <a:r>
              <a:rPr lang="en-GB" sz="1600" b="1" i="0" u="none" strike="noStrike" kern="1200" cap="none" spc="0" baseline="0" dirty="0">
                <a:uFillTx/>
                <a:latin typeface="Calibri"/>
              </a:rPr>
              <a:t>: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0" i="0" u="none" strike="noStrike" kern="1200" cap="none" spc="0" baseline="0" dirty="0" err="1">
                <a:uFillTx/>
                <a:latin typeface="Calibri"/>
              </a:rPr>
              <a:t>olivina</a:t>
            </a:r>
            <a:r>
              <a:rPr lang="en-US" sz="1600" b="0" i="0" u="none" strike="noStrike" kern="0" cap="none" spc="0" baseline="0" dirty="0">
                <a:uFillTx/>
                <a:latin typeface="Calibri"/>
                <a:cs typeface="Calibri"/>
              </a:rPr>
              <a:t> ± calcite. 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uFillTx/>
                <a:latin typeface="Calibri"/>
              </a:rPr>
              <a:t>diopside </a:t>
            </a:r>
            <a:r>
              <a:rPr lang="en-US" sz="1600" b="0" i="0" u="none" strike="noStrike" kern="0" cap="none" spc="0" baseline="0" dirty="0" err="1">
                <a:uFillTx/>
                <a:latin typeface="Calibri"/>
              </a:rPr>
              <a:t>prevalente</a:t>
            </a:r>
            <a:r>
              <a:rPr lang="en-US" sz="1600" b="0" i="0" u="none" strike="noStrike" kern="0" cap="none" spc="0" baseline="0" dirty="0">
                <a:uFillTx/>
                <a:latin typeface="Calibri"/>
              </a:rPr>
              <a:t> (</a:t>
            </a:r>
            <a:r>
              <a:rPr lang="en-US" sz="1600" b="0" i="0" u="none" strike="noStrike" kern="0" cap="none" spc="0" baseline="0" dirty="0" err="1">
                <a:uFillTx/>
                <a:latin typeface="Calibri"/>
              </a:rPr>
              <a:t>spesso</a:t>
            </a:r>
            <a:r>
              <a:rPr lang="en-US" sz="1600" b="0" i="0" u="none" strike="noStrike" kern="0" cap="none" spc="0" baseline="0" dirty="0">
                <a:uFillTx/>
                <a:latin typeface="Calibri"/>
              </a:rPr>
              <a:t> a </a:t>
            </a:r>
            <a:r>
              <a:rPr lang="en-US" sz="1600" b="0" i="0" u="none" strike="noStrike" kern="0" cap="none" spc="0" baseline="0" dirty="0" err="1">
                <a:uFillTx/>
                <a:latin typeface="Calibri"/>
              </a:rPr>
              <a:t>contatto</a:t>
            </a:r>
            <a:r>
              <a:rPr lang="en-US" sz="1600" b="0" i="0" u="none" strike="noStrike" kern="0" cap="none" spc="0" baseline="0" dirty="0">
                <a:uFillTx/>
                <a:latin typeface="Calibri"/>
              </a:rPr>
              <a:t> con </a:t>
            </a:r>
            <a:r>
              <a:rPr lang="en-US" sz="1600" b="0" i="0" u="none" strike="noStrike" kern="0" cap="none" spc="0" baseline="0" dirty="0" err="1">
                <a:uFillTx/>
                <a:latin typeface="Calibri"/>
              </a:rPr>
              <a:t>olivina</a:t>
            </a:r>
            <a:r>
              <a:rPr lang="en-US" sz="1600" b="0" i="0" u="none" strike="noStrike" kern="0" cap="none" spc="0" baseline="0" dirty="0">
                <a:uFillTx/>
                <a:latin typeface="Calibri"/>
              </a:rPr>
              <a:t>).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 dirty="0">
                <a:uFillTx/>
                <a:latin typeface="Calibri"/>
              </a:rPr>
              <a:t>iii.     </a:t>
            </a:r>
            <a:r>
              <a:rPr lang="en-US" sz="1600" b="0" i="0" u="none" strike="noStrike" kern="0" cap="none" spc="0" baseline="0" dirty="0" err="1">
                <a:uFillTx/>
                <a:latin typeface="Calibri"/>
              </a:rPr>
              <a:t>olivina</a:t>
            </a:r>
            <a:r>
              <a:rPr lang="en-US" sz="1600" b="0" i="0" u="none" strike="noStrike" kern="0" cap="none" spc="0" baseline="0" dirty="0">
                <a:uFillTx/>
                <a:latin typeface="Calibri"/>
              </a:rPr>
              <a:t> ,calcite, diopside, magnetite.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8D004915-27B1-3E1B-8B0B-C84778D474EF}"/>
              </a:ext>
            </a:extLst>
          </p:cNvPr>
          <p:cNvGrpSpPr/>
          <p:nvPr/>
        </p:nvGrpSpPr>
        <p:grpSpPr>
          <a:xfrm>
            <a:off x="267754" y="486598"/>
            <a:ext cx="3474636" cy="4987559"/>
            <a:chOff x="211573" y="1064776"/>
            <a:chExt cx="4111802" cy="5399861"/>
          </a:xfrm>
        </p:grpSpPr>
        <p:pic>
          <p:nvPicPr>
            <p:cNvPr id="2" name="Picture 2" descr="Evoluzione_skarn.jpg (2444×2524)">
              <a:extLst>
                <a:ext uri="{FF2B5EF4-FFF2-40B4-BE49-F238E27FC236}">
                  <a16:creationId xmlns:a16="http://schemas.microsoft.com/office/drawing/2014/main" id="{DFB23380-68D3-5F17-B611-49CE2D405C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039" t="1251" r="33067" b="51793"/>
            <a:stretch/>
          </p:blipFill>
          <p:spPr>
            <a:xfrm>
              <a:off x="1682713" y="1744698"/>
              <a:ext cx="2640662" cy="401191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Picture 2" descr="Evoluzione_skarn.jpg (2444×2524)">
              <a:extLst>
                <a:ext uri="{FF2B5EF4-FFF2-40B4-BE49-F238E27FC236}">
                  <a16:creationId xmlns:a16="http://schemas.microsoft.com/office/drawing/2014/main" id="{F9CBC9C9-78A7-9044-594F-C8010D08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780"/>
            <a:stretch>
              <a:fillRect/>
            </a:stretch>
          </p:blipFill>
          <p:spPr>
            <a:xfrm>
              <a:off x="211573" y="1064776"/>
              <a:ext cx="1467282" cy="5399861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2008B3E5-5129-EEAB-485C-D60172BCB110}"/>
              </a:ext>
            </a:extLst>
          </p:cNvPr>
          <p:cNvGrpSpPr/>
          <p:nvPr/>
        </p:nvGrpSpPr>
        <p:grpSpPr>
          <a:xfrm>
            <a:off x="1285526" y="4772505"/>
            <a:ext cx="4857035" cy="2088492"/>
            <a:chOff x="9343995" y="5226168"/>
            <a:chExt cx="4314821" cy="1586703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D333000-48F0-91EE-A4E2-1F3C0810EE17}"/>
                </a:ext>
              </a:extLst>
            </p:cNvPr>
            <p:cNvGrpSpPr/>
            <p:nvPr/>
          </p:nvGrpSpPr>
          <p:grpSpPr>
            <a:xfrm>
              <a:off x="9343995" y="5226168"/>
              <a:ext cx="4314821" cy="1586703"/>
              <a:chOff x="9343995" y="5226168"/>
              <a:chExt cx="4314821" cy="1586703"/>
            </a:xfrm>
          </p:grpSpPr>
          <p:grpSp>
            <p:nvGrpSpPr>
              <p:cNvPr id="22" name="Gruppo 21">
                <a:extLst>
                  <a:ext uri="{FF2B5EF4-FFF2-40B4-BE49-F238E27FC236}">
                    <a16:creationId xmlns:a16="http://schemas.microsoft.com/office/drawing/2014/main" id="{A670D224-FADA-0ADC-B50A-C48747F6D795}"/>
                  </a:ext>
                </a:extLst>
              </p:cNvPr>
              <p:cNvGrpSpPr/>
              <p:nvPr/>
            </p:nvGrpSpPr>
            <p:grpSpPr>
              <a:xfrm>
                <a:off x="9343995" y="5226168"/>
                <a:ext cx="2711003" cy="1586703"/>
                <a:chOff x="9251603" y="4857613"/>
                <a:chExt cx="2711003" cy="1586703"/>
              </a:xfrm>
            </p:grpSpPr>
            <p:pic>
              <p:nvPicPr>
                <p:cNvPr id="26" name="Immagine 8">
                  <a:extLst>
                    <a:ext uri="{FF2B5EF4-FFF2-40B4-BE49-F238E27FC236}">
                      <a16:creationId xmlns:a16="http://schemas.microsoft.com/office/drawing/2014/main" id="{04B90781-991F-4006-B101-D8C41DB5309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7104" t="6814" r="19649" b="31430"/>
                <a:stretch>
                  <a:fillRect/>
                </a:stretch>
              </p:blipFill>
              <p:spPr>
                <a:xfrm>
                  <a:off x="9251603" y="4857613"/>
                  <a:ext cx="2711003" cy="158670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7" name="Rettangolo 26">
                  <a:extLst>
                    <a:ext uri="{FF2B5EF4-FFF2-40B4-BE49-F238E27FC236}">
                      <a16:creationId xmlns:a16="http://schemas.microsoft.com/office/drawing/2014/main" id="{0EA93932-6525-14D4-9412-B7B9BE4927C5}"/>
                    </a:ext>
                  </a:extLst>
                </p:cNvPr>
                <p:cNvSpPr/>
                <p:nvPr/>
              </p:nvSpPr>
              <p:spPr>
                <a:xfrm>
                  <a:off x="9819183" y="5719315"/>
                  <a:ext cx="714612" cy="165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" name="Rettangolo 27">
                  <a:extLst>
                    <a:ext uri="{FF2B5EF4-FFF2-40B4-BE49-F238E27FC236}">
                      <a16:creationId xmlns:a16="http://schemas.microsoft.com/office/drawing/2014/main" id="{ECB3F999-B9F2-9D54-59EA-4132EE4A42A1}"/>
                    </a:ext>
                  </a:extLst>
                </p:cNvPr>
                <p:cNvSpPr/>
                <p:nvPr/>
              </p:nvSpPr>
              <p:spPr>
                <a:xfrm>
                  <a:off x="10176489" y="5140064"/>
                  <a:ext cx="714612" cy="165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" name="Rettangolo 28">
                  <a:extLst>
                    <a:ext uri="{FF2B5EF4-FFF2-40B4-BE49-F238E27FC236}">
                      <a16:creationId xmlns:a16="http://schemas.microsoft.com/office/drawing/2014/main" id="{570BDD36-36E1-4A13-27C0-A63841DE2FC4}"/>
                    </a:ext>
                  </a:extLst>
                </p:cNvPr>
                <p:cNvSpPr/>
                <p:nvPr/>
              </p:nvSpPr>
              <p:spPr>
                <a:xfrm>
                  <a:off x="11179107" y="5683186"/>
                  <a:ext cx="714612" cy="1655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AE75667A-4CC5-33E7-9B41-B6C9BC28A09C}"/>
                  </a:ext>
                </a:extLst>
              </p:cNvPr>
              <p:cNvSpPr txBox="1"/>
              <p:nvPr/>
            </p:nvSpPr>
            <p:spPr>
              <a:xfrm>
                <a:off x="9765428" y="5936417"/>
                <a:ext cx="1218065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2000" baseline="-25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Isochimico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798B733D-23BA-854A-84BD-9310BA03E982}"/>
                  </a:ext>
                </a:extLst>
              </p:cNvPr>
              <p:cNvSpPr txBox="1"/>
              <p:nvPr/>
            </p:nvSpPr>
            <p:spPr>
              <a:xfrm>
                <a:off x="11029916" y="5754224"/>
                <a:ext cx="262890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2000" baseline="-2500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Retrogrado</a:t>
                </a:r>
              </a:p>
            </p:txBody>
          </p:sp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601A2763-D9D1-4D21-1909-15993DE1C107}"/>
                  </a:ext>
                </a:extLst>
              </p:cNvPr>
              <p:cNvSpPr txBox="1"/>
              <p:nvPr/>
            </p:nvSpPr>
            <p:spPr>
              <a:xfrm>
                <a:off x="10268348" y="5359199"/>
                <a:ext cx="2628900" cy="297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it-IT" sz="2000" baseline="-25000" dirty="0" err="1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Progrado</a:t>
                </a:r>
                <a:endPara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Oval 65">
              <a:extLst>
                <a:ext uri="{FF2B5EF4-FFF2-40B4-BE49-F238E27FC236}">
                  <a16:creationId xmlns:a16="http://schemas.microsoft.com/office/drawing/2014/main" id="{DB53EBFB-DB7A-F656-B11F-DDE250316B30}"/>
                </a:ext>
              </a:extLst>
            </p:cNvPr>
            <p:cNvSpPr/>
            <p:nvPr/>
          </p:nvSpPr>
          <p:spPr>
            <a:xfrm>
              <a:off x="9830595" y="5684318"/>
              <a:ext cx="586827" cy="27219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00B05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uFillTx/>
                <a:latin typeface="Calibri"/>
              </a:endParaRPr>
            </a:p>
          </p:txBody>
        </p:sp>
        <p:sp>
          <p:nvSpPr>
            <p:cNvPr id="31" name="Oval 65">
              <a:extLst>
                <a:ext uri="{FF2B5EF4-FFF2-40B4-BE49-F238E27FC236}">
                  <a16:creationId xmlns:a16="http://schemas.microsoft.com/office/drawing/2014/main" id="{759EBA82-7638-55F1-182A-4D3C29F8B14C}"/>
                </a:ext>
              </a:extLst>
            </p:cNvPr>
            <p:cNvSpPr/>
            <p:nvPr/>
          </p:nvSpPr>
          <p:spPr>
            <a:xfrm>
              <a:off x="10103046" y="5653652"/>
              <a:ext cx="467062" cy="27219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GB" sz="1800" b="0" i="0" u="none" strike="noStrike" kern="1200" cap="none" spc="0" baseline="0">
                <a:uFillTx/>
                <a:latin typeface="Calibri"/>
              </a:endParaRPr>
            </a:p>
          </p:txBody>
        </p:sp>
      </p:grpSp>
      <p:sp>
        <p:nvSpPr>
          <p:cNvPr id="14" name="Rectangle 16">
            <a:extLst>
              <a:ext uri="{FF2B5EF4-FFF2-40B4-BE49-F238E27FC236}">
                <a16:creationId xmlns:a16="http://schemas.microsoft.com/office/drawing/2014/main" id="{82A1D6C2-CA72-070B-3835-69DA8586653D}"/>
              </a:ext>
            </a:extLst>
          </p:cNvPr>
          <p:cNvSpPr/>
          <p:nvPr/>
        </p:nvSpPr>
        <p:spPr>
          <a:xfrm>
            <a:off x="4602154" y="4721557"/>
            <a:ext cx="3336433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Reaction skarn</a:t>
            </a:r>
            <a:r>
              <a:rPr lang="en-GB" sz="1200" b="0" i="0" u="none" strike="noStrike" kern="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lungo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fratture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foliazione</a:t>
            </a:r>
            <a:endParaRPr lang="en-GB" sz="1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0A92A69-32A7-D225-4A44-7B88268B3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881" y="2100645"/>
            <a:ext cx="5465057" cy="365303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466F30F-7039-0539-91DB-4CD99E3B0DA5}"/>
              </a:ext>
            </a:extLst>
          </p:cNvPr>
          <p:cNvSpPr txBox="1"/>
          <p:nvPr/>
        </p:nvSpPr>
        <p:spPr>
          <a:xfrm>
            <a:off x="139693" y="70718"/>
            <a:ext cx="1189038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err="1">
                <a:latin typeface="Calibri"/>
                <a:cs typeface="Calibri"/>
              </a:rPr>
              <a:t>Formazione</a:t>
            </a:r>
            <a:r>
              <a:rPr lang="en-US" sz="3200" kern="0" dirty="0">
                <a:latin typeface="Calibri"/>
                <a:cs typeface="Calibri"/>
              </a:rPr>
              <a:t> di uno skarn: </a:t>
            </a:r>
            <a:r>
              <a:rPr lang="en-US" sz="3200" kern="0" dirty="0" err="1">
                <a:latin typeface="Calibri"/>
                <a:cs typeface="Calibri"/>
              </a:rPr>
              <a:t>alcuni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esempi</a:t>
            </a:r>
            <a:r>
              <a:rPr lang="en-US" sz="3200" kern="0" dirty="0">
                <a:latin typeface="Calibri"/>
                <a:cs typeface="Calibri"/>
              </a:rPr>
              <a:t> dal </a:t>
            </a:r>
            <a:r>
              <a:rPr lang="en-US" sz="3200" kern="0" dirty="0" err="1">
                <a:latin typeface="Calibri"/>
                <a:cs typeface="Calibri"/>
              </a:rPr>
              <a:t>Plutone</a:t>
            </a:r>
            <a:r>
              <a:rPr lang="en-US" sz="3200" kern="0" dirty="0">
                <a:latin typeface="Calibri"/>
                <a:cs typeface="Calibri"/>
              </a:rPr>
              <a:t> di </a:t>
            </a:r>
            <a:r>
              <a:rPr lang="en-US" sz="3200" kern="0" dirty="0" err="1">
                <a:latin typeface="Calibri"/>
                <a:cs typeface="Calibri"/>
              </a:rPr>
              <a:t>Traversella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endParaRPr lang="en-US" sz="3200" b="0" i="0" u="none" strike="noStrike" kern="0" cap="none" spc="0" baseline="0" dirty="0">
              <a:uFillTx/>
              <a:latin typeface="Calibri"/>
              <a:cs typeface="Calibri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FD5F1B0-7E98-CB09-6E01-C668B60D0E0F}"/>
              </a:ext>
            </a:extLst>
          </p:cNvPr>
          <p:cNvSpPr txBox="1"/>
          <p:nvPr/>
        </p:nvSpPr>
        <p:spPr>
          <a:xfrm>
            <a:off x="315033" y="682366"/>
            <a:ext cx="11539700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 3.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progrado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: Skarn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19C0E12-2E2D-D17E-DB63-337C7F52F067}"/>
              </a:ext>
            </a:extLst>
          </p:cNvPr>
          <p:cNvSpPr/>
          <p:nvPr/>
        </p:nvSpPr>
        <p:spPr>
          <a:xfrm>
            <a:off x="150809" y="1028746"/>
            <a:ext cx="11890381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diffuso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circolazione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ad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T°C (650-700°C) a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scala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Formazione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specie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mineralogiche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T°C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anidre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protolite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iniziale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 è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riconoscibile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(per tessitura e per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chimismo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89DC9DF-38DE-F432-CE8B-B6906EC643E0}"/>
              </a:ext>
            </a:extLst>
          </p:cNvPr>
          <p:cNvSpPr/>
          <p:nvPr/>
        </p:nvSpPr>
        <p:spPr>
          <a:xfrm>
            <a:off x="1492344" y="5925392"/>
            <a:ext cx="5027092" cy="830997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 err="1">
                <a:uFillTx/>
                <a:latin typeface="Calibri"/>
              </a:rPr>
              <a:t>Mineralogia</a:t>
            </a:r>
            <a:r>
              <a:rPr lang="en-GB" sz="1600" b="1" i="0" u="none" strike="noStrike" kern="1200" cap="none" spc="0" baseline="0" dirty="0">
                <a:uFillTx/>
                <a:latin typeface="Calibri"/>
              </a:rPr>
              <a:t>: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uFillTx/>
                <a:latin typeface="Calibri"/>
              </a:rPr>
              <a:t>Diopside, granato, 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>
                <a:latin typeface="Calibri"/>
                <a:cs typeface="Calibri"/>
              </a:rPr>
              <a:t>Magnetite, olivina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41815E66-CFCA-D403-827E-CD200D72AC06}"/>
              </a:ext>
            </a:extLst>
          </p:cNvPr>
          <p:cNvSpPr/>
          <p:nvPr/>
        </p:nvSpPr>
        <p:spPr>
          <a:xfrm>
            <a:off x="3772324" y="5282694"/>
            <a:ext cx="295794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 a magnetite ed olivine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Galleria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Anglosarda</a:t>
            </a:r>
            <a:endParaRPr lang="en-GB" sz="1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59B800A8-7AFC-3AEB-90A0-E17ED97E167E}"/>
              </a:ext>
            </a:extLst>
          </p:cNvPr>
          <p:cNvGrpSpPr/>
          <p:nvPr/>
        </p:nvGrpSpPr>
        <p:grpSpPr>
          <a:xfrm>
            <a:off x="284661" y="1775248"/>
            <a:ext cx="3487663" cy="4400386"/>
            <a:chOff x="257934" y="1073805"/>
            <a:chExt cx="4376210" cy="5399861"/>
          </a:xfrm>
        </p:grpSpPr>
        <p:pic>
          <p:nvPicPr>
            <p:cNvPr id="5" name="Picture 2" descr="Evoluzione_skarn.jpg (2444×2524)">
              <a:extLst>
                <a:ext uri="{FF2B5EF4-FFF2-40B4-BE49-F238E27FC236}">
                  <a16:creationId xmlns:a16="http://schemas.microsoft.com/office/drawing/2014/main" id="{F3C95CB8-F476-DFFB-9D00-6EAFD881E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70" t="51101" r="66830" b="2194"/>
            <a:stretch/>
          </p:blipFill>
          <p:spPr>
            <a:xfrm>
              <a:off x="1725216" y="1469167"/>
              <a:ext cx="2908928" cy="465317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Picture 2" descr="Evoluzione_skarn.jpg (2444×2524)">
              <a:extLst>
                <a:ext uri="{FF2B5EF4-FFF2-40B4-BE49-F238E27FC236}">
                  <a16:creationId xmlns:a16="http://schemas.microsoft.com/office/drawing/2014/main" id="{154C8C3A-D357-A7E0-64EE-7EF05FB20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780"/>
            <a:stretch>
              <a:fillRect/>
            </a:stretch>
          </p:blipFill>
          <p:spPr>
            <a:xfrm>
              <a:off x="257934" y="1073805"/>
              <a:ext cx="1467282" cy="5399861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9C1D20C8-CC48-651D-0BDF-9A7B25152850}"/>
              </a:ext>
            </a:extLst>
          </p:cNvPr>
          <p:cNvGrpSpPr/>
          <p:nvPr/>
        </p:nvGrpSpPr>
        <p:grpSpPr>
          <a:xfrm>
            <a:off x="8016240" y="4709303"/>
            <a:ext cx="5721703" cy="2077979"/>
            <a:chOff x="9343995" y="5226168"/>
            <a:chExt cx="4314821" cy="1586703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85C418C8-868A-4EB0-0B93-C6603044CADF}"/>
                </a:ext>
              </a:extLst>
            </p:cNvPr>
            <p:cNvGrpSpPr/>
            <p:nvPr/>
          </p:nvGrpSpPr>
          <p:grpSpPr>
            <a:xfrm>
              <a:off x="9343995" y="5226168"/>
              <a:ext cx="2711003" cy="1586703"/>
              <a:chOff x="9251603" y="4857613"/>
              <a:chExt cx="2711003" cy="1586703"/>
            </a:xfrm>
          </p:grpSpPr>
          <p:pic>
            <p:nvPicPr>
              <p:cNvPr id="21" name="Immagine 8">
                <a:extLst>
                  <a:ext uri="{FF2B5EF4-FFF2-40B4-BE49-F238E27FC236}">
                    <a16:creationId xmlns:a16="http://schemas.microsoft.com/office/drawing/2014/main" id="{7F8EE24C-E206-C35C-C045-1A6DDF57C5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7104" t="6814" r="19649" b="31430"/>
              <a:stretch>
                <a:fillRect/>
              </a:stretch>
            </p:blipFill>
            <p:spPr>
              <a:xfrm>
                <a:off x="9251603" y="4857613"/>
                <a:ext cx="2711003" cy="15867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831DDD52-2822-811D-3AB3-13DB66DF2C43}"/>
                  </a:ext>
                </a:extLst>
              </p:cNvPr>
              <p:cNvSpPr/>
              <p:nvPr/>
            </p:nvSpPr>
            <p:spPr>
              <a:xfrm>
                <a:off x="9819183" y="5719315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031BB32D-666F-E2DB-036F-5E4E6582AF0F}"/>
                  </a:ext>
                </a:extLst>
              </p:cNvPr>
              <p:cNvSpPr/>
              <p:nvPr/>
            </p:nvSpPr>
            <p:spPr>
              <a:xfrm>
                <a:off x="10176489" y="5140064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ttangolo 23">
                <a:extLst>
                  <a:ext uri="{FF2B5EF4-FFF2-40B4-BE49-F238E27FC236}">
                    <a16:creationId xmlns:a16="http://schemas.microsoft.com/office/drawing/2014/main" id="{BCF92A84-A729-6226-015A-97680C7325E6}"/>
                  </a:ext>
                </a:extLst>
              </p:cNvPr>
              <p:cNvSpPr/>
              <p:nvPr/>
            </p:nvSpPr>
            <p:spPr>
              <a:xfrm>
                <a:off x="11179107" y="5683186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C1C256D-7549-9840-1556-EF9627D428E3}"/>
                </a:ext>
              </a:extLst>
            </p:cNvPr>
            <p:cNvSpPr txBox="1"/>
            <p:nvPr/>
          </p:nvSpPr>
          <p:spPr>
            <a:xfrm>
              <a:off x="9765428" y="5936417"/>
              <a:ext cx="121806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Isochimico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DBD20C9-1096-9BC8-4BFD-68D778D2DD77}"/>
                </a:ext>
              </a:extLst>
            </p:cNvPr>
            <p:cNvSpPr txBox="1"/>
            <p:nvPr/>
          </p:nvSpPr>
          <p:spPr>
            <a:xfrm>
              <a:off x="11029916" y="5754224"/>
              <a:ext cx="262890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Retrogrado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AFD720EA-10CD-2824-40D5-030A61147917}"/>
                </a:ext>
              </a:extLst>
            </p:cNvPr>
            <p:cNvSpPr txBox="1"/>
            <p:nvPr/>
          </p:nvSpPr>
          <p:spPr>
            <a:xfrm>
              <a:off x="10268348" y="5359199"/>
              <a:ext cx="262890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Progrado</a:t>
              </a:r>
              <a:endParaRPr lang="it-IT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65">
            <a:extLst>
              <a:ext uri="{FF2B5EF4-FFF2-40B4-BE49-F238E27FC236}">
                <a16:creationId xmlns:a16="http://schemas.microsoft.com/office/drawing/2014/main" id="{37AA522B-68D3-0B10-F8DE-86076555A1DE}"/>
              </a:ext>
            </a:extLst>
          </p:cNvPr>
          <p:cNvSpPr/>
          <p:nvPr/>
        </p:nvSpPr>
        <p:spPr>
          <a:xfrm>
            <a:off x="9206538" y="5195491"/>
            <a:ext cx="808127" cy="33740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726512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voluzione_skarn.jpg (2444×2524)">
            <a:extLst>
              <a:ext uri="{FF2B5EF4-FFF2-40B4-BE49-F238E27FC236}">
                <a16:creationId xmlns:a16="http://schemas.microsoft.com/office/drawing/2014/main" id="{F3C95CB8-F476-DFFB-9D00-6EAFD881E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35" t="51101" r="32578" b="2194"/>
          <a:stretch/>
        </p:blipFill>
        <p:spPr>
          <a:xfrm>
            <a:off x="1641043" y="2110081"/>
            <a:ext cx="2314971" cy="36470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1466F30F-7039-0539-91DB-4CD99E3B0DA5}"/>
              </a:ext>
            </a:extLst>
          </p:cNvPr>
          <p:cNvSpPr txBox="1"/>
          <p:nvPr/>
        </p:nvSpPr>
        <p:spPr>
          <a:xfrm>
            <a:off x="139693" y="70718"/>
            <a:ext cx="1189038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err="1">
                <a:latin typeface="Calibri"/>
                <a:cs typeface="Calibri"/>
              </a:rPr>
              <a:t>Reazioni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metamorfiche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r>
              <a:rPr lang="en-US" sz="3200" kern="0" dirty="0" err="1">
                <a:latin typeface="Calibri"/>
                <a:cs typeface="Calibri"/>
              </a:rPr>
              <a:t>alcuni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esempi</a:t>
            </a:r>
            <a:r>
              <a:rPr lang="en-US" sz="3200" kern="0" dirty="0">
                <a:latin typeface="Calibri"/>
                <a:cs typeface="Calibri"/>
              </a:rPr>
              <a:t> dal </a:t>
            </a:r>
            <a:r>
              <a:rPr lang="en-US" sz="3200" kern="0" dirty="0" err="1">
                <a:latin typeface="Calibri"/>
                <a:cs typeface="Calibri"/>
              </a:rPr>
              <a:t>Plutone</a:t>
            </a:r>
            <a:r>
              <a:rPr lang="en-US" sz="3200" kern="0" dirty="0">
                <a:latin typeface="Calibri"/>
                <a:cs typeface="Calibri"/>
              </a:rPr>
              <a:t> di </a:t>
            </a:r>
            <a:r>
              <a:rPr lang="en-US" sz="3200" kern="0" dirty="0" err="1">
                <a:latin typeface="Calibri"/>
                <a:cs typeface="Calibri"/>
              </a:rPr>
              <a:t>Traversella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endParaRPr lang="en-US" sz="3200" b="0" i="0" u="none" strike="noStrike" kern="0" cap="none" spc="0" baseline="0" dirty="0">
              <a:uFillTx/>
              <a:latin typeface="Calibri"/>
              <a:cs typeface="Calibri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FD5F1B0-7E98-CB09-6E01-C668B60D0E0F}"/>
              </a:ext>
            </a:extLst>
          </p:cNvPr>
          <p:cNvSpPr txBox="1"/>
          <p:nvPr/>
        </p:nvSpPr>
        <p:spPr>
          <a:xfrm>
            <a:off x="394366" y="675063"/>
            <a:ext cx="11539700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 </a:t>
            </a:r>
            <a:r>
              <a:rPr 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4: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u="none" strike="noStrike" kern="0" cap="none" spc="0" baseline="0" dirty="0" err="1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retrogrado</a:t>
            </a:r>
            <a:endParaRPr lang="en-US" sz="2400" b="0" i="0" u="none" strike="noStrike" kern="0" cap="none" spc="0" baseline="0" dirty="0">
              <a:solidFill>
                <a:srgbClr val="C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19C0E12-2E2D-D17E-DB63-337C7F52F067}"/>
              </a:ext>
            </a:extLst>
          </p:cNvPr>
          <p:cNvSpPr/>
          <p:nvPr/>
        </p:nvSpPr>
        <p:spPr>
          <a:xfrm>
            <a:off x="1641043" y="1110579"/>
            <a:ext cx="10389032" cy="9233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Durante il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reffreddamento</a:t>
            </a:r>
            <a:r>
              <a:rPr lang="en-GB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sz="18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plutone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circolazione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basse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T°C (450/500°C).  Specie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mineralogiche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stabili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fasi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idrate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spese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dei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minerali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T°C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precedentemente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precipitate 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fasi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anidre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89DC9DF-38DE-F432-CE8B-B6906EC643E0}"/>
              </a:ext>
            </a:extLst>
          </p:cNvPr>
          <p:cNvSpPr/>
          <p:nvPr/>
        </p:nvSpPr>
        <p:spPr>
          <a:xfrm>
            <a:off x="7688810" y="5060290"/>
            <a:ext cx="2733368" cy="156966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 err="1">
                <a:uFillTx/>
                <a:latin typeface="Calibri"/>
              </a:rPr>
              <a:t>Mineralogia</a:t>
            </a:r>
            <a:r>
              <a:rPr lang="en-GB" sz="1600" b="1" i="0" u="none" strike="noStrike" kern="1200" cap="none" spc="0" baseline="0" dirty="0">
                <a:uFillTx/>
                <a:latin typeface="Calibri"/>
              </a:rPr>
              <a:t>: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uFillTx/>
                <a:latin typeface="Calibri"/>
              </a:rPr>
              <a:t>Actinolite, calcite, talco, clorite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600" b="0" i="0" u="none" strike="noStrike" kern="1200" cap="none" spc="0" baseline="0" dirty="0">
              <a:uFillTx/>
              <a:latin typeface="Calibri"/>
            </a:endParaRP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 err="1">
                <a:latin typeface="Calibri"/>
                <a:cs typeface="Calibri"/>
              </a:rPr>
              <a:t>Calcopyrite</a:t>
            </a:r>
            <a:r>
              <a:rPr lang="it-IT" sz="1600" dirty="0">
                <a:latin typeface="Calibri"/>
                <a:cs typeface="Calibri"/>
              </a:rPr>
              <a:t>, pirite, arsenopirite, pirrotite</a:t>
            </a:r>
          </a:p>
        </p:txBody>
      </p:sp>
      <p:pic>
        <p:nvPicPr>
          <p:cNvPr id="12" name="Picture 2" descr="Evoluzione_skarn.jpg (2444×2524)">
            <a:extLst>
              <a:ext uri="{FF2B5EF4-FFF2-40B4-BE49-F238E27FC236}">
                <a16:creationId xmlns:a16="http://schemas.microsoft.com/office/drawing/2014/main" id="{9B167374-CBF2-CED7-8780-1E6C31834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780"/>
          <a:stretch>
            <a:fillRect/>
          </a:stretch>
        </p:blipFill>
        <p:spPr>
          <a:xfrm>
            <a:off x="306472" y="1254530"/>
            <a:ext cx="1239563" cy="4561816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365497D-21E8-4492-75E1-4EC8C4DEEC4E}"/>
              </a:ext>
            </a:extLst>
          </p:cNvPr>
          <p:cNvGrpSpPr/>
          <p:nvPr/>
        </p:nvGrpSpPr>
        <p:grpSpPr>
          <a:xfrm>
            <a:off x="7665719" y="2118689"/>
            <a:ext cx="6884859" cy="2705403"/>
            <a:chOff x="9343995" y="5226168"/>
            <a:chExt cx="4314821" cy="1586703"/>
          </a:xfrm>
        </p:grpSpPr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2EB74B25-8772-264B-60D4-BB32F41063FA}"/>
                </a:ext>
              </a:extLst>
            </p:cNvPr>
            <p:cNvGrpSpPr/>
            <p:nvPr/>
          </p:nvGrpSpPr>
          <p:grpSpPr>
            <a:xfrm>
              <a:off x="9343995" y="5226168"/>
              <a:ext cx="2711003" cy="1586703"/>
              <a:chOff x="9251603" y="4857613"/>
              <a:chExt cx="2711003" cy="1586703"/>
            </a:xfrm>
          </p:grpSpPr>
          <p:pic>
            <p:nvPicPr>
              <p:cNvPr id="20" name="Immagine 8">
                <a:extLst>
                  <a:ext uri="{FF2B5EF4-FFF2-40B4-BE49-F238E27FC236}">
                    <a16:creationId xmlns:a16="http://schemas.microsoft.com/office/drawing/2014/main" id="{0EBB4F37-5B82-10E5-3079-67590AF381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7104" t="6814" r="19649" b="31430"/>
              <a:stretch>
                <a:fillRect/>
              </a:stretch>
            </p:blipFill>
            <p:spPr>
              <a:xfrm>
                <a:off x="9251603" y="4857613"/>
                <a:ext cx="2711003" cy="15867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B8144532-89B5-0A2F-1500-0B3F36B5EAA0}"/>
                  </a:ext>
                </a:extLst>
              </p:cNvPr>
              <p:cNvSpPr/>
              <p:nvPr/>
            </p:nvSpPr>
            <p:spPr>
              <a:xfrm>
                <a:off x="9819183" y="5719315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ttangolo 21">
                <a:extLst>
                  <a:ext uri="{FF2B5EF4-FFF2-40B4-BE49-F238E27FC236}">
                    <a16:creationId xmlns:a16="http://schemas.microsoft.com/office/drawing/2014/main" id="{22B25D24-8D10-19B8-4345-81A1BE5439D5}"/>
                  </a:ext>
                </a:extLst>
              </p:cNvPr>
              <p:cNvSpPr/>
              <p:nvPr/>
            </p:nvSpPr>
            <p:spPr>
              <a:xfrm>
                <a:off x="10176489" y="5140064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BB83C120-DAAC-8CCC-FB26-89B157E851AF}"/>
                  </a:ext>
                </a:extLst>
              </p:cNvPr>
              <p:cNvSpPr/>
              <p:nvPr/>
            </p:nvSpPr>
            <p:spPr>
              <a:xfrm>
                <a:off x="11179379" y="5695072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7358315D-F51E-8D7F-716E-0CF04138FE96}"/>
                </a:ext>
              </a:extLst>
            </p:cNvPr>
            <p:cNvSpPr txBox="1"/>
            <p:nvPr/>
          </p:nvSpPr>
          <p:spPr>
            <a:xfrm>
              <a:off x="9921985" y="6087100"/>
              <a:ext cx="121806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Isochimico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53B72A29-334A-0BB5-BB05-C12809944033}"/>
                </a:ext>
              </a:extLst>
            </p:cNvPr>
            <p:cNvSpPr txBox="1"/>
            <p:nvPr/>
          </p:nvSpPr>
          <p:spPr>
            <a:xfrm>
              <a:off x="11029916" y="5754224"/>
              <a:ext cx="262890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Retrogrado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46FF62F0-9D61-613B-4A02-2570EC9B60EB}"/>
                </a:ext>
              </a:extLst>
            </p:cNvPr>
            <p:cNvSpPr txBox="1"/>
            <p:nvPr/>
          </p:nvSpPr>
          <p:spPr>
            <a:xfrm>
              <a:off x="10268348" y="5359199"/>
              <a:ext cx="262890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Progrado</a:t>
              </a:r>
              <a:endParaRPr lang="it-IT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Oval 65">
            <a:extLst>
              <a:ext uri="{FF2B5EF4-FFF2-40B4-BE49-F238E27FC236}">
                <a16:creationId xmlns:a16="http://schemas.microsoft.com/office/drawing/2014/main" id="{FE7530D6-AD27-8238-06F8-84914A87822F}"/>
              </a:ext>
            </a:extLst>
          </p:cNvPr>
          <p:cNvSpPr/>
          <p:nvPr/>
        </p:nvSpPr>
        <p:spPr>
          <a:xfrm>
            <a:off x="10349028" y="3520528"/>
            <a:ext cx="714612" cy="57337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uFillTx/>
              <a:latin typeface="Calibri"/>
            </a:endParaRPr>
          </a:p>
        </p:txBody>
      </p:sp>
      <p:pic>
        <p:nvPicPr>
          <p:cNvPr id="8" name="Immagine 7" descr="Immagine che contiene esterni&#10;&#10;Descrizione generata automaticamente">
            <a:extLst>
              <a:ext uri="{FF2B5EF4-FFF2-40B4-BE49-F238E27FC236}">
                <a16:creationId xmlns:a16="http://schemas.microsoft.com/office/drawing/2014/main" id="{3C80226E-E568-E681-AB26-81FD3797E0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7" r="7141" b="23286"/>
          <a:stretch/>
        </p:blipFill>
        <p:spPr>
          <a:xfrm rot="5400000">
            <a:off x="3746289" y="2433283"/>
            <a:ext cx="4129155" cy="34827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41AF513-43C6-EE9E-8660-AF1B080DC0E7}"/>
              </a:ext>
            </a:extLst>
          </p:cNvPr>
          <p:cNvSpPr/>
          <p:nvPr/>
        </p:nvSpPr>
        <p:spPr>
          <a:xfrm>
            <a:off x="4473602" y="5757129"/>
            <a:ext cx="266970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skarn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progrado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 magnetite-olivine,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sostituito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da 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fasi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idrate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anfibolo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talco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Galleria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Anglosarda</a:t>
            </a:r>
            <a:endParaRPr lang="en-GB" sz="1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79975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1466F30F-7039-0539-91DB-4CD99E3B0DA5}"/>
              </a:ext>
            </a:extLst>
          </p:cNvPr>
          <p:cNvSpPr txBox="1"/>
          <p:nvPr/>
        </p:nvSpPr>
        <p:spPr>
          <a:xfrm>
            <a:off x="139693" y="70718"/>
            <a:ext cx="1189038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kern="0" dirty="0" err="1">
                <a:latin typeface="Calibri"/>
                <a:cs typeface="Calibri"/>
              </a:rPr>
              <a:t>Reazioni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metamorfiche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r>
              <a:rPr lang="en-US" sz="3200" kern="0" dirty="0" err="1">
                <a:latin typeface="Calibri"/>
                <a:cs typeface="Calibri"/>
              </a:rPr>
              <a:t>alcuni</a:t>
            </a:r>
            <a:r>
              <a:rPr lang="en-US" sz="3200" kern="0" dirty="0">
                <a:latin typeface="Calibri"/>
                <a:cs typeface="Calibri"/>
              </a:rPr>
              <a:t> </a:t>
            </a:r>
            <a:r>
              <a:rPr lang="en-US" sz="3200" kern="0" dirty="0" err="1">
                <a:latin typeface="Calibri"/>
                <a:cs typeface="Calibri"/>
              </a:rPr>
              <a:t>esempi</a:t>
            </a:r>
            <a:r>
              <a:rPr lang="en-US" sz="3200" kern="0" dirty="0">
                <a:latin typeface="Calibri"/>
                <a:cs typeface="Calibri"/>
              </a:rPr>
              <a:t> dal </a:t>
            </a:r>
            <a:r>
              <a:rPr lang="en-US" sz="3200" kern="0" dirty="0" err="1">
                <a:latin typeface="Calibri"/>
                <a:cs typeface="Calibri"/>
              </a:rPr>
              <a:t>Plutone</a:t>
            </a:r>
            <a:r>
              <a:rPr lang="en-US" sz="3200" kern="0" dirty="0">
                <a:latin typeface="Calibri"/>
                <a:cs typeface="Calibri"/>
              </a:rPr>
              <a:t> di </a:t>
            </a:r>
            <a:r>
              <a:rPr lang="en-US" sz="3200" kern="0" dirty="0" err="1">
                <a:latin typeface="Calibri"/>
                <a:cs typeface="Calibri"/>
              </a:rPr>
              <a:t>Traversella</a:t>
            </a:r>
            <a:r>
              <a:rPr lang="en-US" sz="3200" kern="0" dirty="0">
                <a:latin typeface="Calibri"/>
                <a:cs typeface="Calibri"/>
              </a:rPr>
              <a:t>: </a:t>
            </a:r>
            <a:endParaRPr lang="en-US" sz="3200" b="0" i="0" u="none" strike="noStrike" kern="0" cap="none" spc="0" baseline="0" dirty="0">
              <a:uFillTx/>
              <a:latin typeface="Calibri"/>
              <a:cs typeface="Calibri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FD5F1B0-7E98-CB09-6E01-C668B60D0E0F}"/>
              </a:ext>
            </a:extLst>
          </p:cNvPr>
          <p:cNvSpPr txBox="1"/>
          <p:nvPr/>
        </p:nvSpPr>
        <p:spPr>
          <a:xfrm>
            <a:off x="435130" y="703152"/>
            <a:ext cx="11539700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Stage 5:</a:t>
            </a:r>
            <a:r>
              <a:rPr lang="en-US" sz="2400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Post-s</a:t>
            </a:r>
            <a:r>
              <a:rPr lang="en-US" sz="2400" b="0" i="0" u="none" strike="noStrike" kern="0" cap="none" spc="0" baseline="0" dirty="0">
                <a:solidFill>
                  <a:srgbClr val="C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karn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219C0E12-2E2D-D17E-DB63-337C7F52F067}"/>
              </a:ext>
            </a:extLst>
          </p:cNvPr>
          <p:cNvSpPr/>
          <p:nvPr/>
        </p:nvSpPr>
        <p:spPr>
          <a:xfrm>
            <a:off x="1421107" y="1110579"/>
            <a:ext cx="10608968" cy="9233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Nelle </a:t>
            </a:r>
            <a:r>
              <a:rPr lang="en-GB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fasi</a:t>
            </a: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finali</a:t>
            </a: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raffreddamento</a:t>
            </a: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plutone</a:t>
            </a: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acque</a:t>
            </a: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meteoriche</a:t>
            </a:r>
            <a:r>
              <a:rPr lang="en-GB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superficiali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percolano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riscaldano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(250-300°C). 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associazioni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vengono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interessate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ulteriore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più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alto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grado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quindi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sono</a:t>
            </a:r>
            <a:r>
              <a:rPr lang="en-US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post-skarn.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rossetti\Desktop\did foto trav\IMG_0403.JPG">
            <a:extLst>
              <a:ext uri="{FF2B5EF4-FFF2-40B4-BE49-F238E27FC236}">
                <a16:creationId xmlns:a16="http://schemas.microsoft.com/office/drawing/2014/main" id="{4AF4E7A6-08FF-7CC0-DA91-657817BA2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790" y="2158617"/>
            <a:ext cx="4250933" cy="318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8">
            <a:extLst>
              <a:ext uri="{FF2B5EF4-FFF2-40B4-BE49-F238E27FC236}">
                <a16:creationId xmlns:a16="http://schemas.microsoft.com/office/drawing/2014/main" id="{B5B265E5-B771-C4BB-EEE4-FBACFC6E0169}"/>
              </a:ext>
            </a:extLst>
          </p:cNvPr>
          <p:cNvSpPr/>
          <p:nvPr/>
        </p:nvSpPr>
        <p:spPr>
          <a:xfrm>
            <a:off x="8595606" y="1908750"/>
            <a:ext cx="2733368" cy="132343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600" b="1" i="0" u="none" strike="noStrike" kern="1200" cap="none" spc="0" baseline="0" dirty="0" err="1">
                <a:uFillTx/>
                <a:latin typeface="Calibri"/>
              </a:rPr>
              <a:t>Mineralogia</a:t>
            </a:r>
            <a:r>
              <a:rPr lang="en-GB" sz="1600" b="1" i="0" u="none" strike="noStrike" kern="1200" cap="none" spc="0" baseline="0" dirty="0">
                <a:uFillTx/>
                <a:latin typeface="Calibri"/>
              </a:rPr>
              <a:t>: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b="0" i="0" u="none" strike="noStrike" kern="1200" cap="none" spc="0" baseline="0" dirty="0">
                <a:uFillTx/>
                <a:latin typeface="Calibri"/>
              </a:rPr>
              <a:t>calcite, talco, clorite</a:t>
            </a:r>
          </a:p>
          <a:p>
            <a:pPr marL="400050" marR="0" lvl="0" indent="-4000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romanL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600" dirty="0">
                <a:latin typeface="Calibri"/>
                <a:cs typeface="Calibri"/>
              </a:rPr>
              <a:t>Calcopirite, pirite, arsenopirite, pirrotite, </a:t>
            </a:r>
            <a:r>
              <a:rPr lang="it-IT" sz="1600" dirty="0" err="1">
                <a:latin typeface="Calibri"/>
                <a:cs typeface="Calibri"/>
              </a:rPr>
              <a:t>scheelite</a:t>
            </a:r>
            <a:endParaRPr lang="it-IT" sz="1600" dirty="0">
              <a:latin typeface="Calibri"/>
              <a:cs typeface="Calibri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E2F5047-429F-C055-7823-8876E126D1BB}"/>
              </a:ext>
            </a:extLst>
          </p:cNvPr>
          <p:cNvGrpSpPr/>
          <p:nvPr/>
        </p:nvGrpSpPr>
        <p:grpSpPr>
          <a:xfrm>
            <a:off x="222223" y="1581033"/>
            <a:ext cx="3313713" cy="4428513"/>
            <a:chOff x="257934" y="1073805"/>
            <a:chExt cx="4355386" cy="5399861"/>
          </a:xfrm>
        </p:grpSpPr>
        <p:pic>
          <p:nvPicPr>
            <p:cNvPr id="11" name="Picture 2" descr="Evoluzione_skarn.jpg (2444×2524)">
              <a:extLst>
                <a:ext uri="{FF2B5EF4-FFF2-40B4-BE49-F238E27FC236}">
                  <a16:creationId xmlns:a16="http://schemas.microsoft.com/office/drawing/2014/main" id="{96DFC0A9-811B-FF21-2A3A-99195B5A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780"/>
            <a:stretch>
              <a:fillRect/>
            </a:stretch>
          </p:blipFill>
          <p:spPr>
            <a:xfrm>
              <a:off x="257934" y="1073805"/>
              <a:ext cx="1467282" cy="5399861"/>
            </a:xfrm>
            <a:prstGeom prst="rect">
              <a:avLst/>
            </a:prstGeom>
            <a:noFill/>
            <a:ln w="9528" cap="flat">
              <a:solidFill>
                <a:srgbClr val="000000"/>
              </a:solidFill>
              <a:prstDash val="solid"/>
              <a:miter/>
            </a:ln>
          </p:spPr>
        </p:pic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F534F24B-E32E-5F27-FF7E-EE0ECDD8667B}"/>
                </a:ext>
              </a:extLst>
            </p:cNvPr>
            <p:cNvGrpSpPr/>
            <p:nvPr/>
          </p:nvGrpSpPr>
          <p:grpSpPr>
            <a:xfrm>
              <a:off x="1725216" y="1689119"/>
              <a:ext cx="2888104" cy="4182314"/>
              <a:chOff x="5292335" y="866227"/>
              <a:chExt cx="3762655" cy="5084461"/>
            </a:xfrm>
          </p:grpSpPr>
          <p:grpSp>
            <p:nvGrpSpPr>
              <p:cNvPr id="15" name="Gruppo 27">
                <a:extLst>
                  <a:ext uri="{FF2B5EF4-FFF2-40B4-BE49-F238E27FC236}">
                    <a16:creationId xmlns:a16="http://schemas.microsoft.com/office/drawing/2014/main" id="{D4DBE825-B366-0A3C-AA17-2E2D84F5BCFB}"/>
                  </a:ext>
                </a:extLst>
              </p:cNvPr>
              <p:cNvGrpSpPr/>
              <p:nvPr/>
            </p:nvGrpSpPr>
            <p:grpSpPr>
              <a:xfrm>
                <a:off x="5292335" y="866227"/>
                <a:ext cx="3762655" cy="5068556"/>
                <a:chOff x="5277075" y="859738"/>
                <a:chExt cx="3762655" cy="5068556"/>
              </a:xfrm>
            </p:grpSpPr>
            <p:pic>
              <p:nvPicPr>
                <p:cNvPr id="19" name="Picture 2" descr="Evoluzione_skarn.jpg (2444×2524)">
                  <a:extLst>
                    <a:ext uri="{FF2B5EF4-FFF2-40B4-BE49-F238E27FC236}">
                      <a16:creationId xmlns:a16="http://schemas.microsoft.com/office/drawing/2014/main" id="{1734A377-4799-7379-E4B5-A1083C5326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35067" t="51101" r="32981"/>
                <a:stretch>
                  <a:fillRect/>
                </a:stretch>
              </p:blipFill>
              <p:spPr>
                <a:xfrm>
                  <a:off x="5277075" y="859738"/>
                  <a:ext cx="3762655" cy="5068556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  <p:sp>
              <p:nvSpPr>
                <p:cNvPr id="20" name="Figura a mano libera: forma 7">
                  <a:extLst>
                    <a:ext uri="{FF2B5EF4-FFF2-40B4-BE49-F238E27FC236}">
                      <a16:creationId xmlns:a16="http://schemas.microsoft.com/office/drawing/2014/main" id="{11B64F82-BBA0-856C-D919-0EF31EA20A5C}"/>
                    </a:ext>
                  </a:extLst>
                </p:cNvPr>
                <p:cNvSpPr/>
                <p:nvPr/>
              </p:nvSpPr>
              <p:spPr>
                <a:xfrm>
                  <a:off x="5366247" y="1624742"/>
                  <a:ext cx="3555406" cy="1769272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03123"/>
                    <a:gd name="f7" fmla="val 1624519"/>
                    <a:gd name="f8" fmla="val 573932"/>
                    <a:gd name="f9" fmla="val 1527242"/>
                    <a:gd name="f10" fmla="val 865761"/>
                    <a:gd name="f11" fmla="val 1361872"/>
                    <a:gd name="f12" fmla="val 1021404"/>
                    <a:gd name="f13" fmla="val 1264595"/>
                    <a:gd name="f14" fmla="val 1089497"/>
                    <a:gd name="f15" fmla="val 1517515"/>
                    <a:gd name="f16" fmla="val 924127"/>
                    <a:gd name="f17" fmla="val 1828800"/>
                    <a:gd name="f18" fmla="val 496110"/>
                    <a:gd name="f19" fmla="val 2159540"/>
                    <a:gd name="f20" fmla="val 321012"/>
                    <a:gd name="f21" fmla="val 2548646"/>
                    <a:gd name="f22" fmla="val 301557"/>
                    <a:gd name="f23" fmla="val 2937753"/>
                    <a:gd name="f24" fmla="val 184825"/>
                    <a:gd name="f25" fmla="val 3025302"/>
                    <a:gd name="f26" fmla="val 9727"/>
                    <a:gd name="f27" fmla="+- 0 0 -90"/>
                    <a:gd name="f28" fmla="*/ f3 1 3103123"/>
                    <a:gd name="f29" fmla="*/ f4 1 1624519"/>
                    <a:gd name="f30" fmla="+- f7 0 f5"/>
                    <a:gd name="f31" fmla="+- f6 0 f5"/>
                    <a:gd name="f32" fmla="*/ f27 f0 1"/>
                    <a:gd name="f33" fmla="*/ f31 1 3103123"/>
                    <a:gd name="f34" fmla="*/ f30 1 1624519"/>
                    <a:gd name="f35" fmla="*/ 0 f31 1"/>
                    <a:gd name="f36" fmla="*/ 1624519 f30 1"/>
                    <a:gd name="f37" fmla="*/ 573932 f31 1"/>
                    <a:gd name="f38" fmla="*/ 1527242 f30 1"/>
                    <a:gd name="f39" fmla="*/ 865761 f31 1"/>
                    <a:gd name="f40" fmla="*/ 1361872 f30 1"/>
                    <a:gd name="f41" fmla="*/ 1021404 f31 1"/>
                    <a:gd name="f42" fmla="*/ 1264595 f30 1"/>
                    <a:gd name="f43" fmla="*/ 1264595 f31 1"/>
                    <a:gd name="f44" fmla="*/ 1089497 f30 1"/>
                    <a:gd name="f45" fmla="*/ 1517515 f31 1"/>
                    <a:gd name="f46" fmla="*/ 924127 f30 1"/>
                    <a:gd name="f47" fmla="*/ 1828800 f31 1"/>
                    <a:gd name="f48" fmla="*/ 496110 f30 1"/>
                    <a:gd name="f49" fmla="*/ 2159540 f31 1"/>
                    <a:gd name="f50" fmla="*/ 321012 f30 1"/>
                    <a:gd name="f51" fmla="*/ 2548646 f31 1"/>
                    <a:gd name="f52" fmla="*/ 301557 f30 1"/>
                    <a:gd name="f53" fmla="*/ 2937753 f31 1"/>
                    <a:gd name="f54" fmla="*/ 184825 f30 1"/>
                    <a:gd name="f55" fmla="*/ 3025302 f31 1"/>
                    <a:gd name="f56" fmla="*/ 9727 f30 1"/>
                    <a:gd name="f57" fmla="*/ 3103123 f31 1"/>
                    <a:gd name="f58" fmla="*/ 0 f30 1"/>
                    <a:gd name="f59" fmla="*/ f32 1 f2"/>
                    <a:gd name="f60" fmla="*/ f35 1 3103123"/>
                    <a:gd name="f61" fmla="*/ f36 1 1624519"/>
                    <a:gd name="f62" fmla="*/ f37 1 3103123"/>
                    <a:gd name="f63" fmla="*/ f38 1 1624519"/>
                    <a:gd name="f64" fmla="*/ f39 1 3103123"/>
                    <a:gd name="f65" fmla="*/ f40 1 1624519"/>
                    <a:gd name="f66" fmla="*/ f41 1 3103123"/>
                    <a:gd name="f67" fmla="*/ f42 1 1624519"/>
                    <a:gd name="f68" fmla="*/ f43 1 3103123"/>
                    <a:gd name="f69" fmla="*/ f44 1 1624519"/>
                    <a:gd name="f70" fmla="*/ f45 1 3103123"/>
                    <a:gd name="f71" fmla="*/ f46 1 1624519"/>
                    <a:gd name="f72" fmla="*/ f47 1 3103123"/>
                    <a:gd name="f73" fmla="*/ f48 1 1624519"/>
                    <a:gd name="f74" fmla="*/ f49 1 3103123"/>
                    <a:gd name="f75" fmla="*/ f50 1 1624519"/>
                    <a:gd name="f76" fmla="*/ f51 1 3103123"/>
                    <a:gd name="f77" fmla="*/ f52 1 1624519"/>
                    <a:gd name="f78" fmla="*/ f53 1 3103123"/>
                    <a:gd name="f79" fmla="*/ f54 1 1624519"/>
                    <a:gd name="f80" fmla="*/ f55 1 3103123"/>
                    <a:gd name="f81" fmla="*/ f56 1 1624519"/>
                    <a:gd name="f82" fmla="*/ f57 1 3103123"/>
                    <a:gd name="f83" fmla="*/ f58 1 1624519"/>
                    <a:gd name="f84" fmla="*/ f5 1 f33"/>
                    <a:gd name="f85" fmla="*/ f6 1 f33"/>
                    <a:gd name="f86" fmla="*/ f5 1 f34"/>
                    <a:gd name="f87" fmla="*/ f7 1 f34"/>
                    <a:gd name="f88" fmla="+- f59 0 f1"/>
                    <a:gd name="f89" fmla="*/ f60 1 f33"/>
                    <a:gd name="f90" fmla="*/ f61 1 f34"/>
                    <a:gd name="f91" fmla="*/ f62 1 f33"/>
                    <a:gd name="f92" fmla="*/ f63 1 f34"/>
                    <a:gd name="f93" fmla="*/ f64 1 f33"/>
                    <a:gd name="f94" fmla="*/ f65 1 f34"/>
                    <a:gd name="f95" fmla="*/ f66 1 f33"/>
                    <a:gd name="f96" fmla="*/ f67 1 f34"/>
                    <a:gd name="f97" fmla="*/ f68 1 f33"/>
                    <a:gd name="f98" fmla="*/ f69 1 f34"/>
                    <a:gd name="f99" fmla="*/ f70 1 f33"/>
                    <a:gd name="f100" fmla="*/ f71 1 f34"/>
                    <a:gd name="f101" fmla="*/ f72 1 f33"/>
                    <a:gd name="f102" fmla="*/ f73 1 f34"/>
                    <a:gd name="f103" fmla="*/ f74 1 f33"/>
                    <a:gd name="f104" fmla="*/ f75 1 f34"/>
                    <a:gd name="f105" fmla="*/ f76 1 f33"/>
                    <a:gd name="f106" fmla="*/ f77 1 f34"/>
                    <a:gd name="f107" fmla="*/ f78 1 f33"/>
                    <a:gd name="f108" fmla="*/ f79 1 f34"/>
                    <a:gd name="f109" fmla="*/ f80 1 f33"/>
                    <a:gd name="f110" fmla="*/ f81 1 f34"/>
                    <a:gd name="f111" fmla="*/ f82 1 f33"/>
                    <a:gd name="f112" fmla="*/ f83 1 f34"/>
                    <a:gd name="f113" fmla="*/ f84 f28 1"/>
                    <a:gd name="f114" fmla="*/ f85 f28 1"/>
                    <a:gd name="f115" fmla="*/ f87 f29 1"/>
                    <a:gd name="f116" fmla="*/ f86 f29 1"/>
                    <a:gd name="f117" fmla="*/ f89 f28 1"/>
                    <a:gd name="f118" fmla="*/ f90 f29 1"/>
                    <a:gd name="f119" fmla="*/ f91 f28 1"/>
                    <a:gd name="f120" fmla="*/ f92 f29 1"/>
                    <a:gd name="f121" fmla="*/ f93 f28 1"/>
                    <a:gd name="f122" fmla="*/ f94 f29 1"/>
                    <a:gd name="f123" fmla="*/ f95 f28 1"/>
                    <a:gd name="f124" fmla="*/ f96 f29 1"/>
                    <a:gd name="f125" fmla="*/ f97 f28 1"/>
                    <a:gd name="f126" fmla="*/ f98 f29 1"/>
                    <a:gd name="f127" fmla="*/ f99 f28 1"/>
                    <a:gd name="f128" fmla="*/ f100 f29 1"/>
                    <a:gd name="f129" fmla="*/ f101 f28 1"/>
                    <a:gd name="f130" fmla="*/ f102 f29 1"/>
                    <a:gd name="f131" fmla="*/ f103 f28 1"/>
                    <a:gd name="f132" fmla="*/ f104 f29 1"/>
                    <a:gd name="f133" fmla="*/ f105 f28 1"/>
                    <a:gd name="f134" fmla="*/ f106 f29 1"/>
                    <a:gd name="f135" fmla="*/ f107 f28 1"/>
                    <a:gd name="f136" fmla="*/ f108 f29 1"/>
                    <a:gd name="f137" fmla="*/ f109 f28 1"/>
                    <a:gd name="f138" fmla="*/ f110 f29 1"/>
                    <a:gd name="f139" fmla="*/ f111 f28 1"/>
                    <a:gd name="f140" fmla="*/ f112 f2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88">
                      <a:pos x="f117" y="f118"/>
                    </a:cxn>
                    <a:cxn ang="f88">
                      <a:pos x="f119" y="f120"/>
                    </a:cxn>
                    <a:cxn ang="f88">
                      <a:pos x="f121" y="f122"/>
                    </a:cxn>
                    <a:cxn ang="f88">
                      <a:pos x="f123" y="f124"/>
                    </a:cxn>
                    <a:cxn ang="f88">
                      <a:pos x="f125" y="f126"/>
                    </a:cxn>
                    <a:cxn ang="f88">
                      <a:pos x="f127" y="f128"/>
                    </a:cxn>
                    <a:cxn ang="f88">
                      <a:pos x="f129" y="f130"/>
                    </a:cxn>
                    <a:cxn ang="f88">
                      <a:pos x="f131" y="f132"/>
                    </a:cxn>
                    <a:cxn ang="f88">
                      <a:pos x="f133" y="f134"/>
                    </a:cxn>
                    <a:cxn ang="f88">
                      <a:pos x="f135" y="f136"/>
                    </a:cxn>
                    <a:cxn ang="f88">
                      <a:pos x="f137" y="f138"/>
                    </a:cxn>
                    <a:cxn ang="f88">
                      <a:pos x="f139" y="f140"/>
                    </a:cxn>
                  </a:cxnLst>
                  <a:rect l="f113" t="f116" r="f114" b="f115"/>
                  <a:pathLst>
                    <a:path w="3103123" h="1624519">
                      <a:moveTo>
                        <a:pt x="f5" y="f7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3" y="f14"/>
                      </a:lnTo>
                      <a:lnTo>
                        <a:pt x="f15" y="f16"/>
                      </a:lnTo>
                      <a:lnTo>
                        <a:pt x="f17" y="f18"/>
                      </a:lnTo>
                      <a:lnTo>
                        <a:pt x="f19" y="f20"/>
                      </a:lnTo>
                      <a:lnTo>
                        <a:pt x="f21" y="f22"/>
                      </a:lnTo>
                      <a:lnTo>
                        <a:pt x="f23" y="f24"/>
                      </a:lnTo>
                      <a:lnTo>
                        <a:pt x="f25" y="f26"/>
                      </a:lnTo>
                      <a:lnTo>
                        <a:pt x="f6" y="f5"/>
                      </a:lnTo>
                    </a:path>
                  </a:pathLst>
                </a:custGeom>
                <a:noFill/>
                <a:ln w="38103" cap="flat">
                  <a:solidFill>
                    <a:srgbClr val="FFFF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800" b="0" i="0" u="none" strike="noStrike" kern="1200" cap="none" spc="0" baseline="0">
                    <a:uFillTx/>
                    <a:latin typeface="Calibri"/>
                  </a:endParaRPr>
                </a:p>
              </p:txBody>
            </p:sp>
            <p:sp>
              <p:nvSpPr>
                <p:cNvPr id="21" name="Figura a mano libera: forma 8">
                  <a:extLst>
                    <a:ext uri="{FF2B5EF4-FFF2-40B4-BE49-F238E27FC236}">
                      <a16:creationId xmlns:a16="http://schemas.microsoft.com/office/drawing/2014/main" id="{A8216C2F-3310-5A88-AAB9-2BDF94BD6CD9}"/>
                    </a:ext>
                  </a:extLst>
                </p:cNvPr>
                <p:cNvSpPr/>
                <p:nvPr/>
              </p:nvSpPr>
              <p:spPr>
                <a:xfrm>
                  <a:off x="7628775" y="978481"/>
                  <a:ext cx="1292870" cy="1334905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128408"/>
                    <a:gd name="f7" fmla="val 1225685"/>
                    <a:gd name="f8" fmla="val 836578"/>
                    <a:gd name="f9" fmla="val 894945"/>
                    <a:gd name="f10" fmla="val 593387"/>
                    <a:gd name="f11" fmla="val 826851"/>
                    <a:gd name="f12" fmla="val 418289"/>
                    <a:gd name="f13" fmla="val 544749"/>
                    <a:gd name="f14" fmla="val 379378"/>
                    <a:gd name="f15" fmla="val 223737"/>
                    <a:gd name="f16" fmla="val 38911"/>
                    <a:gd name="f17" fmla="+- 0 0 -90"/>
                    <a:gd name="f18" fmla="*/ f3 1 1128408"/>
                    <a:gd name="f19" fmla="*/ f4 1 1225685"/>
                    <a:gd name="f20" fmla="+- f7 0 f5"/>
                    <a:gd name="f21" fmla="+- f6 0 f5"/>
                    <a:gd name="f22" fmla="*/ f17 f0 1"/>
                    <a:gd name="f23" fmla="*/ f21 1 1128408"/>
                    <a:gd name="f24" fmla="*/ f20 1 1225685"/>
                    <a:gd name="f25" fmla="*/ 1128408 f21 1"/>
                    <a:gd name="f26" fmla="*/ 1225685 f20 1"/>
                    <a:gd name="f27" fmla="*/ 836578 f21 1"/>
                    <a:gd name="f28" fmla="*/ 894945 f20 1"/>
                    <a:gd name="f29" fmla="*/ 593387 f21 1"/>
                    <a:gd name="f30" fmla="*/ 826851 f20 1"/>
                    <a:gd name="f31" fmla="*/ 418289 f21 1"/>
                    <a:gd name="f32" fmla="*/ 544749 f20 1"/>
                    <a:gd name="f33" fmla="*/ 379378 f21 1"/>
                    <a:gd name="f34" fmla="*/ 223737 f20 1"/>
                    <a:gd name="f35" fmla="*/ 0 f21 1"/>
                    <a:gd name="f36" fmla="*/ 38911 f20 1"/>
                    <a:gd name="f37" fmla="*/ 0 f20 1"/>
                    <a:gd name="f38" fmla="*/ f22 1 f2"/>
                    <a:gd name="f39" fmla="*/ f25 1 1128408"/>
                    <a:gd name="f40" fmla="*/ f26 1 1225685"/>
                    <a:gd name="f41" fmla="*/ f27 1 1128408"/>
                    <a:gd name="f42" fmla="*/ f28 1 1225685"/>
                    <a:gd name="f43" fmla="*/ f29 1 1128408"/>
                    <a:gd name="f44" fmla="*/ f30 1 1225685"/>
                    <a:gd name="f45" fmla="*/ f31 1 1128408"/>
                    <a:gd name="f46" fmla="*/ f32 1 1225685"/>
                    <a:gd name="f47" fmla="*/ f33 1 1128408"/>
                    <a:gd name="f48" fmla="*/ f34 1 1225685"/>
                    <a:gd name="f49" fmla="*/ f35 1 1128408"/>
                    <a:gd name="f50" fmla="*/ f36 1 1225685"/>
                    <a:gd name="f51" fmla="*/ f37 1 1225685"/>
                    <a:gd name="f52" fmla="*/ f5 1 f23"/>
                    <a:gd name="f53" fmla="*/ f6 1 f23"/>
                    <a:gd name="f54" fmla="*/ f5 1 f24"/>
                    <a:gd name="f55" fmla="*/ f7 1 f24"/>
                    <a:gd name="f56" fmla="+- f38 0 f1"/>
                    <a:gd name="f57" fmla="*/ f39 1 f23"/>
                    <a:gd name="f58" fmla="*/ f40 1 f24"/>
                    <a:gd name="f59" fmla="*/ f41 1 f23"/>
                    <a:gd name="f60" fmla="*/ f42 1 f24"/>
                    <a:gd name="f61" fmla="*/ f43 1 f23"/>
                    <a:gd name="f62" fmla="*/ f44 1 f24"/>
                    <a:gd name="f63" fmla="*/ f45 1 f23"/>
                    <a:gd name="f64" fmla="*/ f46 1 f24"/>
                    <a:gd name="f65" fmla="*/ f47 1 f23"/>
                    <a:gd name="f66" fmla="*/ f48 1 f24"/>
                    <a:gd name="f67" fmla="*/ f49 1 f23"/>
                    <a:gd name="f68" fmla="*/ f50 1 f24"/>
                    <a:gd name="f69" fmla="*/ f51 1 f24"/>
                    <a:gd name="f70" fmla="*/ f52 f18 1"/>
                    <a:gd name="f71" fmla="*/ f53 f18 1"/>
                    <a:gd name="f72" fmla="*/ f55 f19 1"/>
                    <a:gd name="f73" fmla="*/ f54 f19 1"/>
                    <a:gd name="f74" fmla="*/ f57 f18 1"/>
                    <a:gd name="f75" fmla="*/ f58 f19 1"/>
                    <a:gd name="f76" fmla="*/ f59 f18 1"/>
                    <a:gd name="f77" fmla="*/ f60 f19 1"/>
                    <a:gd name="f78" fmla="*/ f61 f18 1"/>
                    <a:gd name="f79" fmla="*/ f62 f19 1"/>
                    <a:gd name="f80" fmla="*/ f63 f18 1"/>
                    <a:gd name="f81" fmla="*/ f64 f19 1"/>
                    <a:gd name="f82" fmla="*/ f65 f18 1"/>
                    <a:gd name="f83" fmla="*/ f66 f19 1"/>
                    <a:gd name="f84" fmla="*/ f67 f18 1"/>
                    <a:gd name="f85" fmla="*/ f68 f19 1"/>
                    <a:gd name="f86" fmla="*/ f69 f19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6">
                      <a:pos x="f74" y="f75"/>
                    </a:cxn>
                    <a:cxn ang="f56">
                      <a:pos x="f76" y="f77"/>
                    </a:cxn>
                    <a:cxn ang="f56">
                      <a:pos x="f78" y="f79"/>
                    </a:cxn>
                    <a:cxn ang="f56">
                      <a:pos x="f80" y="f81"/>
                    </a:cxn>
                    <a:cxn ang="f56">
                      <a:pos x="f82" y="f83"/>
                    </a:cxn>
                    <a:cxn ang="f56">
                      <a:pos x="f84" y="f85"/>
                    </a:cxn>
                    <a:cxn ang="f56">
                      <a:pos x="f84" y="f86"/>
                    </a:cxn>
                  </a:cxnLst>
                  <a:rect l="f70" t="f73" r="f71" b="f72"/>
                  <a:pathLst>
                    <a:path w="1128408" h="1225685">
                      <a:moveTo>
                        <a:pt x="f6" y="f7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14" y="f15"/>
                      </a:lnTo>
                      <a:lnTo>
                        <a:pt x="f5" y="f16"/>
                      </a:lnTo>
                      <a:lnTo>
                        <a:pt x="f5" y="f5"/>
                      </a:lnTo>
                    </a:path>
                  </a:pathLst>
                </a:custGeom>
                <a:noFill/>
                <a:ln w="31747" cap="flat">
                  <a:solidFill>
                    <a:srgbClr val="FFFF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800" b="0" i="0" u="none" strike="noStrike" kern="1200" cap="none" spc="0" baseline="0">
                    <a:uFillTx/>
                    <a:latin typeface="Calibri"/>
                  </a:endParaRPr>
                </a:p>
              </p:txBody>
            </p:sp>
            <p:cxnSp>
              <p:nvCxnSpPr>
                <p:cNvPr id="22" name="Connettore diritto 10">
                  <a:extLst>
                    <a:ext uri="{FF2B5EF4-FFF2-40B4-BE49-F238E27FC236}">
                      <a16:creationId xmlns:a16="http://schemas.microsoft.com/office/drawing/2014/main" id="{8277AB06-57CE-C0A2-BE9C-DBCFD0A6E023}"/>
                    </a:ext>
                  </a:extLst>
                </p:cNvPr>
                <p:cNvCxnSpPr/>
                <p:nvPr/>
              </p:nvCxnSpPr>
              <p:spPr>
                <a:xfrm>
                  <a:off x="5366247" y="1232748"/>
                  <a:ext cx="0" cy="0"/>
                </a:xfrm>
                <a:prstGeom prst="straightConnector1">
                  <a:avLst/>
                </a:prstGeom>
                <a:noFill/>
                <a:ln w="6345" cap="flat">
                  <a:solidFill>
                    <a:srgbClr val="4472C4"/>
                  </a:solidFill>
                  <a:prstDash val="solid"/>
                  <a:miter/>
                </a:ln>
              </p:spPr>
            </p:cxnSp>
            <p:sp>
              <p:nvSpPr>
                <p:cNvPr id="23" name="Figura a mano libera: forma 16">
                  <a:extLst>
                    <a:ext uri="{FF2B5EF4-FFF2-40B4-BE49-F238E27FC236}">
                      <a16:creationId xmlns:a16="http://schemas.microsoft.com/office/drawing/2014/main" id="{BFF1FC58-0800-919F-6BCC-B1820D25B547}"/>
                    </a:ext>
                  </a:extLst>
                </p:cNvPr>
                <p:cNvSpPr/>
                <p:nvPr/>
              </p:nvSpPr>
              <p:spPr>
                <a:xfrm>
                  <a:off x="5332808" y="1349288"/>
                  <a:ext cx="3611130" cy="529721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3151761"/>
                    <a:gd name="f7" fmla="val 486383"/>
                    <a:gd name="f8" fmla="val 408562"/>
                    <a:gd name="f9" fmla="val 466927"/>
                    <a:gd name="f10" fmla="val 797668"/>
                    <a:gd name="f11" fmla="val 466928"/>
                    <a:gd name="f12" fmla="val 891842"/>
                    <a:gd name="f13" fmla="val 425072"/>
                    <a:gd name="f14" fmla="val 856653"/>
                    <a:gd name="f15" fmla="val 442298"/>
                    <a:gd name="f16" fmla="val 904672"/>
                    <a:gd name="f17" fmla="val 418290"/>
                    <a:gd name="f18" fmla="val 1079770"/>
                    <a:gd name="f19" fmla="val 340469"/>
                    <a:gd name="f20" fmla="val 1167319"/>
                    <a:gd name="f21" fmla="val 291830"/>
                    <a:gd name="f22" fmla="val 1180087"/>
                    <a:gd name="f23" fmla="val 284955"/>
                    <a:gd name="f24" fmla="val 1192765"/>
                    <a:gd name="f25" fmla="val 277760"/>
                    <a:gd name="f26" fmla="val 1206229"/>
                    <a:gd name="f27" fmla="val 272375"/>
                    <a:gd name="f28" fmla="val 1209240"/>
                    <a:gd name="f29" fmla="val 271171"/>
                    <a:gd name="f30" fmla="val 1212714"/>
                    <a:gd name="f31" fmla="val 1215957"/>
                    <a:gd name="f32" fmla="val 1293778"/>
                    <a:gd name="f33" fmla="val 233464"/>
                    <a:gd name="f34" fmla="val 1316476"/>
                    <a:gd name="f35" fmla="val 217251"/>
                    <a:gd name="f36" fmla="val 1337953"/>
                    <a:gd name="f37" fmla="val 199177"/>
                    <a:gd name="f38" fmla="val 1361872"/>
                    <a:gd name="f39" fmla="val 184826"/>
                    <a:gd name="f40" fmla="val 1370665"/>
                    <a:gd name="f41" fmla="val 179550"/>
                    <a:gd name="f42" fmla="val 1381884"/>
                    <a:gd name="f43" fmla="val 179684"/>
                    <a:gd name="f44" fmla="val 1391055"/>
                    <a:gd name="f45" fmla="val 175098"/>
                    <a:gd name="f46" fmla="val 1433562"/>
                    <a:gd name="f47" fmla="val 153844"/>
                    <a:gd name="f48" fmla="val 1405600"/>
                    <a:gd name="f49" fmla="val 155643"/>
                    <a:gd name="f50" fmla="val 1429966"/>
                    <a:gd name="f51" fmla="val 1624519"/>
                    <a:gd name="f52" fmla="val 136188"/>
                    <a:gd name="f53" fmla="val 1730794"/>
                    <a:gd name="f54" fmla="val 183421"/>
                    <a:gd name="f55" fmla="val 1681781"/>
                    <a:gd name="f56" fmla="val 165003"/>
                    <a:gd name="f57" fmla="val 1770434"/>
                    <a:gd name="f58" fmla="val 194554"/>
                    <a:gd name="f59" fmla="val 1780162"/>
                    <a:gd name="f60" fmla="val 197797"/>
                    <a:gd name="f61" fmla="val 1790446"/>
                    <a:gd name="f62" fmla="val 199695"/>
                    <a:gd name="f63" fmla="val 1799617"/>
                    <a:gd name="f64" fmla="val 204281"/>
                    <a:gd name="f65" fmla="val 1838527"/>
                    <a:gd name="f66" fmla="val 223737"/>
                    <a:gd name="f67" fmla="val 1974715"/>
                    <a:gd name="f68" fmla="val 282103"/>
                    <a:gd name="f69" fmla="val 2412459"/>
                    <a:gd name="f70" fmla="val 2509736"/>
                    <a:gd name="f71" fmla="val 2587557"/>
                    <a:gd name="f72" fmla="+- 0 0 -90"/>
                    <a:gd name="f73" fmla="*/ f3 1 3151761"/>
                    <a:gd name="f74" fmla="*/ f4 1 486383"/>
                    <a:gd name="f75" fmla="+- f7 0 f5"/>
                    <a:gd name="f76" fmla="+- f6 0 f5"/>
                    <a:gd name="f77" fmla="*/ f72 f0 1"/>
                    <a:gd name="f78" fmla="*/ f76 1 3151761"/>
                    <a:gd name="f79" fmla="*/ f75 1 486383"/>
                    <a:gd name="f80" fmla="*/ 0 f76 1"/>
                    <a:gd name="f81" fmla="*/ 408562 f75 1"/>
                    <a:gd name="f82" fmla="*/ 466927 f76 1"/>
                    <a:gd name="f83" fmla="*/ 486383 f75 1"/>
                    <a:gd name="f84" fmla="*/ 797668 f76 1"/>
                    <a:gd name="f85" fmla="*/ 466928 f75 1"/>
                    <a:gd name="f86" fmla="*/ 904672 f76 1"/>
                    <a:gd name="f87" fmla="*/ 418290 f75 1"/>
                    <a:gd name="f88" fmla="*/ 1079770 f76 1"/>
                    <a:gd name="f89" fmla="*/ 340469 f75 1"/>
                    <a:gd name="f90" fmla="*/ 1167319 f76 1"/>
                    <a:gd name="f91" fmla="*/ 291830 f75 1"/>
                    <a:gd name="f92" fmla="*/ 1206229 f76 1"/>
                    <a:gd name="f93" fmla="*/ 272375 f75 1"/>
                    <a:gd name="f94" fmla="*/ 1215957 f76 1"/>
                    <a:gd name="f95" fmla="*/ 1293778 f76 1"/>
                    <a:gd name="f96" fmla="*/ 233464 f75 1"/>
                    <a:gd name="f97" fmla="*/ 1361872 f76 1"/>
                    <a:gd name="f98" fmla="*/ 184826 f75 1"/>
                    <a:gd name="f99" fmla="*/ 1391055 f76 1"/>
                    <a:gd name="f100" fmla="*/ 175098 f75 1"/>
                    <a:gd name="f101" fmla="*/ 1429966 f76 1"/>
                    <a:gd name="f102" fmla="*/ 155643 f75 1"/>
                    <a:gd name="f103" fmla="*/ 1624519 f76 1"/>
                    <a:gd name="f104" fmla="*/ 136188 f75 1"/>
                    <a:gd name="f105" fmla="*/ 1770434 f76 1"/>
                    <a:gd name="f106" fmla="*/ 194554 f75 1"/>
                    <a:gd name="f107" fmla="*/ 1799617 f76 1"/>
                    <a:gd name="f108" fmla="*/ 204281 f75 1"/>
                    <a:gd name="f109" fmla="*/ 1838527 f76 1"/>
                    <a:gd name="f110" fmla="*/ 223737 f75 1"/>
                    <a:gd name="f111" fmla="*/ 1974715 f76 1"/>
                    <a:gd name="f112" fmla="*/ 282103 f75 1"/>
                    <a:gd name="f113" fmla="*/ 2412459 f76 1"/>
                    <a:gd name="f114" fmla="*/ 2509736 f76 1"/>
                    <a:gd name="f115" fmla="*/ 2587557 f76 1"/>
                    <a:gd name="f116" fmla="*/ 3151761 f76 1"/>
                    <a:gd name="f117" fmla="*/ 0 f75 1"/>
                    <a:gd name="f118" fmla="*/ f77 1 f2"/>
                    <a:gd name="f119" fmla="*/ f80 1 3151761"/>
                    <a:gd name="f120" fmla="*/ f81 1 486383"/>
                    <a:gd name="f121" fmla="*/ f82 1 3151761"/>
                    <a:gd name="f122" fmla="*/ f83 1 486383"/>
                    <a:gd name="f123" fmla="*/ f84 1 3151761"/>
                    <a:gd name="f124" fmla="*/ f85 1 486383"/>
                    <a:gd name="f125" fmla="*/ f86 1 3151761"/>
                    <a:gd name="f126" fmla="*/ f87 1 486383"/>
                    <a:gd name="f127" fmla="*/ f88 1 3151761"/>
                    <a:gd name="f128" fmla="*/ f89 1 486383"/>
                    <a:gd name="f129" fmla="*/ f90 1 3151761"/>
                    <a:gd name="f130" fmla="*/ f91 1 486383"/>
                    <a:gd name="f131" fmla="*/ f92 1 3151761"/>
                    <a:gd name="f132" fmla="*/ f93 1 486383"/>
                    <a:gd name="f133" fmla="*/ f94 1 3151761"/>
                    <a:gd name="f134" fmla="*/ f95 1 3151761"/>
                    <a:gd name="f135" fmla="*/ f96 1 486383"/>
                    <a:gd name="f136" fmla="*/ f97 1 3151761"/>
                    <a:gd name="f137" fmla="*/ f98 1 486383"/>
                    <a:gd name="f138" fmla="*/ f99 1 3151761"/>
                    <a:gd name="f139" fmla="*/ f100 1 486383"/>
                    <a:gd name="f140" fmla="*/ f101 1 3151761"/>
                    <a:gd name="f141" fmla="*/ f102 1 486383"/>
                    <a:gd name="f142" fmla="*/ f103 1 3151761"/>
                    <a:gd name="f143" fmla="*/ f104 1 486383"/>
                    <a:gd name="f144" fmla="*/ f105 1 3151761"/>
                    <a:gd name="f145" fmla="*/ f106 1 486383"/>
                    <a:gd name="f146" fmla="*/ f107 1 3151761"/>
                    <a:gd name="f147" fmla="*/ f108 1 486383"/>
                    <a:gd name="f148" fmla="*/ f109 1 3151761"/>
                    <a:gd name="f149" fmla="*/ f110 1 486383"/>
                    <a:gd name="f150" fmla="*/ f111 1 3151761"/>
                    <a:gd name="f151" fmla="*/ f112 1 486383"/>
                    <a:gd name="f152" fmla="*/ f113 1 3151761"/>
                    <a:gd name="f153" fmla="*/ f114 1 3151761"/>
                    <a:gd name="f154" fmla="*/ f115 1 3151761"/>
                    <a:gd name="f155" fmla="*/ f116 1 3151761"/>
                    <a:gd name="f156" fmla="*/ f117 1 486383"/>
                    <a:gd name="f157" fmla="*/ f5 1 f78"/>
                    <a:gd name="f158" fmla="*/ f6 1 f78"/>
                    <a:gd name="f159" fmla="*/ f5 1 f79"/>
                    <a:gd name="f160" fmla="*/ f7 1 f79"/>
                    <a:gd name="f161" fmla="+- f118 0 f1"/>
                    <a:gd name="f162" fmla="*/ f119 1 f78"/>
                    <a:gd name="f163" fmla="*/ f120 1 f79"/>
                    <a:gd name="f164" fmla="*/ f121 1 f78"/>
                    <a:gd name="f165" fmla="*/ f122 1 f79"/>
                    <a:gd name="f166" fmla="*/ f123 1 f78"/>
                    <a:gd name="f167" fmla="*/ f124 1 f79"/>
                    <a:gd name="f168" fmla="*/ f125 1 f78"/>
                    <a:gd name="f169" fmla="*/ f126 1 f79"/>
                    <a:gd name="f170" fmla="*/ f127 1 f78"/>
                    <a:gd name="f171" fmla="*/ f128 1 f79"/>
                    <a:gd name="f172" fmla="*/ f129 1 f78"/>
                    <a:gd name="f173" fmla="*/ f130 1 f79"/>
                    <a:gd name="f174" fmla="*/ f131 1 f78"/>
                    <a:gd name="f175" fmla="*/ f132 1 f79"/>
                    <a:gd name="f176" fmla="*/ f133 1 f78"/>
                    <a:gd name="f177" fmla="*/ f134 1 f78"/>
                    <a:gd name="f178" fmla="*/ f135 1 f79"/>
                    <a:gd name="f179" fmla="*/ f136 1 f78"/>
                    <a:gd name="f180" fmla="*/ f137 1 f79"/>
                    <a:gd name="f181" fmla="*/ f138 1 f78"/>
                    <a:gd name="f182" fmla="*/ f139 1 f79"/>
                    <a:gd name="f183" fmla="*/ f140 1 f78"/>
                    <a:gd name="f184" fmla="*/ f141 1 f79"/>
                    <a:gd name="f185" fmla="*/ f142 1 f78"/>
                    <a:gd name="f186" fmla="*/ f143 1 f79"/>
                    <a:gd name="f187" fmla="*/ f144 1 f78"/>
                    <a:gd name="f188" fmla="*/ f145 1 f79"/>
                    <a:gd name="f189" fmla="*/ f146 1 f78"/>
                    <a:gd name="f190" fmla="*/ f147 1 f79"/>
                    <a:gd name="f191" fmla="*/ f148 1 f78"/>
                    <a:gd name="f192" fmla="*/ f149 1 f79"/>
                    <a:gd name="f193" fmla="*/ f150 1 f78"/>
                    <a:gd name="f194" fmla="*/ f151 1 f79"/>
                    <a:gd name="f195" fmla="*/ f152 1 f78"/>
                    <a:gd name="f196" fmla="*/ f153 1 f78"/>
                    <a:gd name="f197" fmla="*/ f154 1 f78"/>
                    <a:gd name="f198" fmla="*/ f155 1 f78"/>
                    <a:gd name="f199" fmla="*/ f156 1 f79"/>
                    <a:gd name="f200" fmla="*/ f157 f73 1"/>
                    <a:gd name="f201" fmla="*/ f158 f73 1"/>
                    <a:gd name="f202" fmla="*/ f160 f74 1"/>
                    <a:gd name="f203" fmla="*/ f159 f74 1"/>
                    <a:gd name="f204" fmla="*/ f162 f73 1"/>
                    <a:gd name="f205" fmla="*/ f163 f74 1"/>
                    <a:gd name="f206" fmla="*/ f164 f73 1"/>
                    <a:gd name="f207" fmla="*/ f165 f74 1"/>
                    <a:gd name="f208" fmla="*/ f166 f73 1"/>
                    <a:gd name="f209" fmla="*/ f167 f74 1"/>
                    <a:gd name="f210" fmla="*/ f168 f73 1"/>
                    <a:gd name="f211" fmla="*/ f169 f74 1"/>
                    <a:gd name="f212" fmla="*/ f170 f73 1"/>
                    <a:gd name="f213" fmla="*/ f171 f74 1"/>
                    <a:gd name="f214" fmla="*/ f172 f73 1"/>
                    <a:gd name="f215" fmla="*/ f173 f74 1"/>
                    <a:gd name="f216" fmla="*/ f174 f73 1"/>
                    <a:gd name="f217" fmla="*/ f175 f74 1"/>
                    <a:gd name="f218" fmla="*/ f176 f73 1"/>
                    <a:gd name="f219" fmla="*/ f177 f73 1"/>
                    <a:gd name="f220" fmla="*/ f178 f74 1"/>
                    <a:gd name="f221" fmla="*/ f179 f73 1"/>
                    <a:gd name="f222" fmla="*/ f180 f74 1"/>
                    <a:gd name="f223" fmla="*/ f181 f73 1"/>
                    <a:gd name="f224" fmla="*/ f182 f74 1"/>
                    <a:gd name="f225" fmla="*/ f183 f73 1"/>
                    <a:gd name="f226" fmla="*/ f184 f74 1"/>
                    <a:gd name="f227" fmla="*/ f185 f73 1"/>
                    <a:gd name="f228" fmla="*/ f186 f74 1"/>
                    <a:gd name="f229" fmla="*/ f187 f73 1"/>
                    <a:gd name="f230" fmla="*/ f188 f74 1"/>
                    <a:gd name="f231" fmla="*/ f189 f73 1"/>
                    <a:gd name="f232" fmla="*/ f190 f74 1"/>
                    <a:gd name="f233" fmla="*/ f191 f73 1"/>
                    <a:gd name="f234" fmla="*/ f192 f74 1"/>
                    <a:gd name="f235" fmla="*/ f193 f73 1"/>
                    <a:gd name="f236" fmla="*/ f194 f74 1"/>
                    <a:gd name="f237" fmla="*/ f195 f73 1"/>
                    <a:gd name="f238" fmla="*/ f196 f73 1"/>
                    <a:gd name="f239" fmla="*/ f197 f73 1"/>
                    <a:gd name="f240" fmla="*/ f198 f73 1"/>
                    <a:gd name="f241" fmla="*/ f199 f74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161">
                      <a:pos x="f204" y="f205"/>
                    </a:cxn>
                    <a:cxn ang="f161">
                      <a:pos x="f206" y="f207"/>
                    </a:cxn>
                    <a:cxn ang="f161">
                      <a:pos x="f208" y="f209"/>
                    </a:cxn>
                    <a:cxn ang="f161">
                      <a:pos x="f210" y="f211"/>
                    </a:cxn>
                    <a:cxn ang="f161">
                      <a:pos x="f212" y="f213"/>
                    </a:cxn>
                    <a:cxn ang="f161">
                      <a:pos x="f214" y="f215"/>
                    </a:cxn>
                    <a:cxn ang="f161">
                      <a:pos x="f216" y="f217"/>
                    </a:cxn>
                    <a:cxn ang="f161">
                      <a:pos x="f218" y="f217"/>
                    </a:cxn>
                    <a:cxn ang="f161">
                      <a:pos x="f219" y="f220"/>
                    </a:cxn>
                    <a:cxn ang="f161">
                      <a:pos x="f221" y="f222"/>
                    </a:cxn>
                    <a:cxn ang="f161">
                      <a:pos x="f223" y="f224"/>
                    </a:cxn>
                    <a:cxn ang="f161">
                      <a:pos x="f225" y="f226"/>
                    </a:cxn>
                    <a:cxn ang="f161">
                      <a:pos x="f227" y="f228"/>
                    </a:cxn>
                    <a:cxn ang="f161">
                      <a:pos x="f229" y="f230"/>
                    </a:cxn>
                    <a:cxn ang="f161">
                      <a:pos x="f231" y="f232"/>
                    </a:cxn>
                    <a:cxn ang="f161">
                      <a:pos x="f233" y="f234"/>
                    </a:cxn>
                    <a:cxn ang="f161">
                      <a:pos x="f235" y="f236"/>
                    </a:cxn>
                    <a:cxn ang="f161">
                      <a:pos x="f237" y="f220"/>
                    </a:cxn>
                    <a:cxn ang="f161">
                      <a:pos x="f238" y="f222"/>
                    </a:cxn>
                    <a:cxn ang="f161">
                      <a:pos x="f239" y="f234"/>
                    </a:cxn>
                    <a:cxn ang="f161">
                      <a:pos x="f240" y="f241"/>
                    </a:cxn>
                  </a:cxnLst>
                  <a:rect l="f200" t="f203" r="f201" b="f202"/>
                  <a:pathLst>
                    <a:path w="3151761" h="486383">
                      <a:moveTo>
                        <a:pt x="f5" y="f8"/>
                      </a:moveTo>
                      <a:lnTo>
                        <a:pt x="f9" y="f7"/>
                      </a:lnTo>
                      <a:lnTo>
                        <a:pt x="f10" y="f11"/>
                      </a:lnTo>
                      <a:cubicBezTo>
                        <a:pt x="f12" y="f13"/>
                        <a:pt x="f14" y="f15"/>
                        <a:pt x="f16" y="f17"/>
                      </a:cubicBezTo>
                      <a:lnTo>
                        <a:pt x="f18" y="f19"/>
                      </a:lnTo>
                      <a:lnTo>
                        <a:pt x="f20" y="f21"/>
                      </a:lnTo>
                      <a:cubicBezTo>
                        <a:pt x="f22" y="f23"/>
                        <a:pt x="f24" y="f25"/>
                        <a:pt x="f26" y="f27"/>
                      </a:cubicBezTo>
                      <a:cubicBezTo>
                        <a:pt x="f28" y="f29"/>
                        <a:pt x="f30" y="f27"/>
                        <a:pt x="f31" y="f27"/>
                      </a:cubicBezTo>
                      <a:lnTo>
                        <a:pt x="f32" y="f33"/>
                      </a:lnTo>
                      <a:cubicBezTo>
                        <a:pt x="f34" y="f35"/>
                        <a:pt x="f36" y="f37"/>
                        <a:pt x="f38" y="f39"/>
                      </a:cubicBezTo>
                      <a:cubicBezTo>
                        <a:pt x="f40" y="f41"/>
                        <a:pt x="f42" y="f43"/>
                        <a:pt x="f44" y="f45"/>
                      </a:cubicBezTo>
                      <a:cubicBezTo>
                        <a:pt x="f46" y="f47"/>
                        <a:pt x="f48" y="f49"/>
                        <a:pt x="f50" y="f49"/>
                      </a:cubicBezTo>
                      <a:lnTo>
                        <a:pt x="f51" y="f52"/>
                      </a:lnTo>
                      <a:cubicBezTo>
                        <a:pt x="f53" y="f54"/>
                        <a:pt x="f55" y="f56"/>
                        <a:pt x="f57" y="f58"/>
                      </a:cubicBezTo>
                      <a:cubicBezTo>
                        <a:pt x="f59" y="f60"/>
                        <a:pt x="f61" y="f62"/>
                        <a:pt x="f63" y="f64"/>
                      </a:cubicBezTo>
                      <a:lnTo>
                        <a:pt x="f65" y="f66"/>
                      </a:lnTo>
                      <a:lnTo>
                        <a:pt x="f67" y="f68"/>
                      </a:lnTo>
                      <a:lnTo>
                        <a:pt x="f69" y="f33"/>
                      </a:lnTo>
                      <a:lnTo>
                        <a:pt x="f70" y="f39"/>
                      </a:lnTo>
                      <a:lnTo>
                        <a:pt x="f71" y="f66"/>
                      </a:lnTo>
                      <a:lnTo>
                        <a:pt x="f6" y="f5"/>
                      </a:lnTo>
                    </a:path>
                  </a:pathLst>
                </a:custGeom>
                <a:noFill/>
                <a:ln w="31747" cap="flat">
                  <a:solidFill>
                    <a:srgbClr val="FFFF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800" b="0" i="0" u="none" strike="noStrike" kern="1200" cap="none" spc="0" baseline="0">
                    <a:uFillTx/>
                    <a:latin typeface="Calibri"/>
                  </a:endParaRPr>
                </a:p>
              </p:txBody>
            </p:sp>
            <p:sp>
              <p:nvSpPr>
                <p:cNvPr id="24" name="Figura a mano libera: forma 18">
                  <a:extLst>
                    <a:ext uri="{FF2B5EF4-FFF2-40B4-BE49-F238E27FC236}">
                      <a16:creationId xmlns:a16="http://schemas.microsoft.com/office/drawing/2014/main" id="{06AB4FDB-2567-8756-21AC-E7BFF0B14F6D}"/>
                    </a:ext>
                  </a:extLst>
                </p:cNvPr>
                <p:cNvSpPr/>
                <p:nvPr/>
              </p:nvSpPr>
              <p:spPr>
                <a:xfrm>
                  <a:off x="6581101" y="967883"/>
                  <a:ext cx="1159130" cy="1440847"/>
                </a:xfrm>
                <a:custGeom>
                  <a:avLst/>
                  <a:gdLst>
                    <a:gd name="f0" fmla="val 10800000"/>
                    <a:gd name="f1" fmla="val 5400000"/>
                    <a:gd name="f2" fmla="val 180"/>
                    <a:gd name="f3" fmla="val w"/>
                    <a:gd name="f4" fmla="val h"/>
                    <a:gd name="f5" fmla="val 0"/>
                    <a:gd name="f6" fmla="val 1011676"/>
                    <a:gd name="f7" fmla="val 1322961"/>
                    <a:gd name="f8" fmla="val 194553"/>
                    <a:gd name="f9" fmla="val 350195"/>
                    <a:gd name="f10" fmla="val 476655"/>
                    <a:gd name="f11" fmla="val 661481"/>
                    <a:gd name="f12" fmla="val 1001948"/>
                    <a:gd name="f13" fmla="val 972766"/>
                    <a:gd name="f14" fmla="val 1060315"/>
                    <a:gd name="f15" fmla="+- 0 0 -90"/>
                    <a:gd name="f16" fmla="*/ f3 1 1011676"/>
                    <a:gd name="f17" fmla="*/ f4 1 1322961"/>
                    <a:gd name="f18" fmla="+- f7 0 f5"/>
                    <a:gd name="f19" fmla="+- f6 0 f5"/>
                    <a:gd name="f20" fmla="*/ f15 f0 1"/>
                    <a:gd name="f21" fmla="*/ f19 1 1011676"/>
                    <a:gd name="f22" fmla="*/ f18 1 1322961"/>
                    <a:gd name="f23" fmla="*/ 0 f19 1"/>
                    <a:gd name="f24" fmla="*/ 0 f18 1"/>
                    <a:gd name="f25" fmla="*/ 194553 f19 1"/>
                    <a:gd name="f26" fmla="*/ 350195 f18 1"/>
                    <a:gd name="f27" fmla="*/ 476655 f19 1"/>
                    <a:gd name="f28" fmla="*/ 661481 f18 1"/>
                    <a:gd name="f29" fmla="*/ 1001948 f19 1"/>
                    <a:gd name="f30" fmla="*/ 972766 f18 1"/>
                    <a:gd name="f31" fmla="*/ 1011676 f19 1"/>
                    <a:gd name="f32" fmla="*/ 1060315 f18 1"/>
                    <a:gd name="f33" fmla="*/ 1322961 f18 1"/>
                    <a:gd name="f34" fmla="*/ f20 1 f2"/>
                    <a:gd name="f35" fmla="*/ f23 1 1011676"/>
                    <a:gd name="f36" fmla="*/ f24 1 1322961"/>
                    <a:gd name="f37" fmla="*/ f25 1 1011676"/>
                    <a:gd name="f38" fmla="*/ f26 1 1322961"/>
                    <a:gd name="f39" fmla="*/ f27 1 1011676"/>
                    <a:gd name="f40" fmla="*/ f28 1 1322961"/>
                    <a:gd name="f41" fmla="*/ f29 1 1011676"/>
                    <a:gd name="f42" fmla="*/ f30 1 1322961"/>
                    <a:gd name="f43" fmla="*/ f31 1 1011676"/>
                    <a:gd name="f44" fmla="*/ f32 1 1322961"/>
                    <a:gd name="f45" fmla="*/ f33 1 1322961"/>
                    <a:gd name="f46" fmla="*/ f5 1 f21"/>
                    <a:gd name="f47" fmla="*/ f6 1 f21"/>
                    <a:gd name="f48" fmla="*/ f5 1 f22"/>
                    <a:gd name="f49" fmla="*/ f7 1 f22"/>
                    <a:gd name="f50" fmla="+- f34 0 f1"/>
                    <a:gd name="f51" fmla="*/ f35 1 f21"/>
                    <a:gd name="f52" fmla="*/ f36 1 f22"/>
                    <a:gd name="f53" fmla="*/ f37 1 f21"/>
                    <a:gd name="f54" fmla="*/ f38 1 f22"/>
                    <a:gd name="f55" fmla="*/ f39 1 f21"/>
                    <a:gd name="f56" fmla="*/ f40 1 f22"/>
                    <a:gd name="f57" fmla="*/ f41 1 f21"/>
                    <a:gd name="f58" fmla="*/ f42 1 f22"/>
                    <a:gd name="f59" fmla="*/ f43 1 f21"/>
                    <a:gd name="f60" fmla="*/ f44 1 f22"/>
                    <a:gd name="f61" fmla="*/ f45 1 f22"/>
                    <a:gd name="f62" fmla="*/ f46 f16 1"/>
                    <a:gd name="f63" fmla="*/ f47 f16 1"/>
                    <a:gd name="f64" fmla="*/ f49 f17 1"/>
                    <a:gd name="f65" fmla="*/ f48 f17 1"/>
                    <a:gd name="f66" fmla="*/ f51 f16 1"/>
                    <a:gd name="f67" fmla="*/ f52 f17 1"/>
                    <a:gd name="f68" fmla="*/ f53 f16 1"/>
                    <a:gd name="f69" fmla="*/ f54 f17 1"/>
                    <a:gd name="f70" fmla="*/ f55 f16 1"/>
                    <a:gd name="f71" fmla="*/ f56 f17 1"/>
                    <a:gd name="f72" fmla="*/ f57 f16 1"/>
                    <a:gd name="f73" fmla="*/ f58 f17 1"/>
                    <a:gd name="f74" fmla="*/ f59 f16 1"/>
                    <a:gd name="f75" fmla="*/ f60 f17 1"/>
                    <a:gd name="f76" fmla="*/ f61 f17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50">
                      <a:pos x="f66" y="f67"/>
                    </a:cxn>
                    <a:cxn ang="f50">
                      <a:pos x="f68" y="f69"/>
                    </a:cxn>
                    <a:cxn ang="f50">
                      <a:pos x="f70" y="f71"/>
                    </a:cxn>
                    <a:cxn ang="f50">
                      <a:pos x="f72" y="f73"/>
                    </a:cxn>
                    <a:cxn ang="f50">
                      <a:pos x="f74" y="f75"/>
                    </a:cxn>
                    <a:cxn ang="f50">
                      <a:pos x="f72" y="f76"/>
                    </a:cxn>
                  </a:cxnLst>
                  <a:rect l="f62" t="f65" r="f63" b="f64"/>
                  <a:pathLst>
                    <a:path w="1011676" h="1322961">
                      <a:moveTo>
                        <a:pt x="f5" y="f5"/>
                      </a:moveTo>
                      <a:lnTo>
                        <a:pt x="f8" y="f9"/>
                      </a:lnTo>
                      <a:lnTo>
                        <a:pt x="f10" y="f11"/>
                      </a:lnTo>
                      <a:lnTo>
                        <a:pt x="f12" y="f13"/>
                      </a:lnTo>
                      <a:lnTo>
                        <a:pt x="f6" y="f14"/>
                      </a:lnTo>
                      <a:lnTo>
                        <a:pt x="f12" y="f7"/>
                      </a:lnTo>
                    </a:path>
                  </a:pathLst>
                </a:custGeom>
                <a:noFill/>
                <a:ln w="25402" cap="flat">
                  <a:solidFill>
                    <a:srgbClr val="FFFF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800" b="0" i="0" u="none" strike="noStrike" kern="1200" cap="none" spc="0" baseline="0">
                    <a:uFillTx/>
                    <a:latin typeface="Calibri"/>
                  </a:endParaRPr>
                </a:p>
              </p:txBody>
            </p:sp>
            <p:grpSp>
              <p:nvGrpSpPr>
                <p:cNvPr id="25" name="Gruppo 26">
                  <a:extLst>
                    <a:ext uri="{FF2B5EF4-FFF2-40B4-BE49-F238E27FC236}">
                      <a16:creationId xmlns:a16="http://schemas.microsoft.com/office/drawing/2014/main" id="{6A6E06A0-E519-3595-FC8B-E5257B8B6825}"/>
                    </a:ext>
                  </a:extLst>
                </p:cNvPr>
                <p:cNvGrpSpPr/>
                <p:nvPr/>
              </p:nvGrpSpPr>
              <p:grpSpPr>
                <a:xfrm>
                  <a:off x="6909300" y="2307086"/>
                  <a:ext cx="433470" cy="545689"/>
                  <a:chOff x="6909300" y="2307086"/>
                  <a:chExt cx="433470" cy="545689"/>
                </a:xfrm>
              </p:grpSpPr>
              <p:sp>
                <p:nvSpPr>
                  <p:cNvPr id="26" name="Figura a mano libera: forma 22">
                    <a:extLst>
                      <a:ext uri="{FF2B5EF4-FFF2-40B4-BE49-F238E27FC236}">
                        <a16:creationId xmlns:a16="http://schemas.microsoft.com/office/drawing/2014/main" id="{FDC77440-0554-5DAE-6163-5FDD0C7B6488}"/>
                      </a:ext>
                    </a:extLst>
                  </p:cNvPr>
                  <p:cNvSpPr/>
                  <p:nvPr/>
                </p:nvSpPr>
                <p:spPr>
                  <a:xfrm rot="17519995">
                    <a:off x="7012635" y="2606152"/>
                    <a:ext cx="349950" cy="143295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378290"/>
                      <a:gd name="f7" fmla="val 214009"/>
                      <a:gd name="f8" fmla="val 126460"/>
                      <a:gd name="f9" fmla="val 68094"/>
                      <a:gd name="f10" fmla="val 243191"/>
                      <a:gd name="f11" fmla="val 330740"/>
                      <a:gd name="f12" fmla="val 58366"/>
                      <a:gd name="f13" fmla="val 340468"/>
                      <a:gd name="f14" fmla="val 370790"/>
                      <a:gd name="f15" fmla="val 139224"/>
                      <a:gd name="f16" fmla="val 397356"/>
                      <a:gd name="f17" fmla="val 136188"/>
                      <a:gd name="f18" fmla="val 359923"/>
                      <a:gd name="f19" fmla="val 204281"/>
                      <a:gd name="f20" fmla="val 116732"/>
                      <a:gd name="f21" fmla="val 9728"/>
                      <a:gd name="f22" fmla="val 145915"/>
                      <a:gd name="f23" fmla="+- 0 0 -90"/>
                      <a:gd name="f24" fmla="*/ f3 1 378290"/>
                      <a:gd name="f25" fmla="*/ f4 1 214009"/>
                      <a:gd name="f26" fmla="+- f7 0 f5"/>
                      <a:gd name="f27" fmla="+- f6 0 f5"/>
                      <a:gd name="f28" fmla="*/ f23 f0 1"/>
                      <a:gd name="f29" fmla="*/ f27 1 378290"/>
                      <a:gd name="f30" fmla="*/ f26 1 214009"/>
                      <a:gd name="f31" fmla="*/ 0 f27 1"/>
                      <a:gd name="f32" fmla="*/ 0 f26 1"/>
                      <a:gd name="f33" fmla="*/ 126460 f27 1"/>
                      <a:gd name="f34" fmla="*/ 68094 f26 1"/>
                      <a:gd name="f35" fmla="*/ 243191 f27 1"/>
                      <a:gd name="f36" fmla="*/ 330740 f27 1"/>
                      <a:gd name="f37" fmla="*/ 58366 f26 1"/>
                      <a:gd name="f38" fmla="*/ 340468 f27 1"/>
                      <a:gd name="f39" fmla="*/ 359923 f27 1"/>
                      <a:gd name="f40" fmla="*/ 136188 f26 1"/>
                      <a:gd name="f41" fmla="*/ 204281 f27 1"/>
                      <a:gd name="f42" fmla="*/ 214009 f26 1"/>
                      <a:gd name="f43" fmla="*/ 116732 f27 1"/>
                      <a:gd name="f44" fmla="*/ 9728 f27 1"/>
                      <a:gd name="f45" fmla="*/ 145915 f26 1"/>
                      <a:gd name="f46" fmla="*/ f28 1 f2"/>
                      <a:gd name="f47" fmla="*/ f31 1 378290"/>
                      <a:gd name="f48" fmla="*/ f32 1 214009"/>
                      <a:gd name="f49" fmla="*/ f33 1 378290"/>
                      <a:gd name="f50" fmla="*/ f34 1 214009"/>
                      <a:gd name="f51" fmla="*/ f35 1 378290"/>
                      <a:gd name="f52" fmla="*/ f36 1 378290"/>
                      <a:gd name="f53" fmla="*/ f37 1 214009"/>
                      <a:gd name="f54" fmla="*/ f38 1 378290"/>
                      <a:gd name="f55" fmla="*/ f39 1 378290"/>
                      <a:gd name="f56" fmla="*/ f40 1 214009"/>
                      <a:gd name="f57" fmla="*/ f41 1 378290"/>
                      <a:gd name="f58" fmla="*/ f42 1 214009"/>
                      <a:gd name="f59" fmla="*/ f43 1 378290"/>
                      <a:gd name="f60" fmla="*/ f44 1 378290"/>
                      <a:gd name="f61" fmla="*/ f45 1 214009"/>
                      <a:gd name="f62" fmla="*/ f5 1 f29"/>
                      <a:gd name="f63" fmla="*/ f6 1 f29"/>
                      <a:gd name="f64" fmla="*/ f5 1 f30"/>
                      <a:gd name="f65" fmla="*/ f7 1 f30"/>
                      <a:gd name="f66" fmla="+- f46 0 f1"/>
                      <a:gd name="f67" fmla="*/ f47 1 f29"/>
                      <a:gd name="f68" fmla="*/ f48 1 f30"/>
                      <a:gd name="f69" fmla="*/ f49 1 f29"/>
                      <a:gd name="f70" fmla="*/ f50 1 f30"/>
                      <a:gd name="f71" fmla="*/ f51 1 f29"/>
                      <a:gd name="f72" fmla="*/ f52 1 f29"/>
                      <a:gd name="f73" fmla="*/ f53 1 f30"/>
                      <a:gd name="f74" fmla="*/ f54 1 f29"/>
                      <a:gd name="f75" fmla="*/ f55 1 f29"/>
                      <a:gd name="f76" fmla="*/ f56 1 f30"/>
                      <a:gd name="f77" fmla="*/ f57 1 f29"/>
                      <a:gd name="f78" fmla="*/ f58 1 f30"/>
                      <a:gd name="f79" fmla="*/ f59 1 f29"/>
                      <a:gd name="f80" fmla="*/ f60 1 f29"/>
                      <a:gd name="f81" fmla="*/ f61 1 f30"/>
                      <a:gd name="f82" fmla="*/ f62 f24 1"/>
                      <a:gd name="f83" fmla="*/ f63 f24 1"/>
                      <a:gd name="f84" fmla="*/ f65 f25 1"/>
                      <a:gd name="f85" fmla="*/ f64 f25 1"/>
                      <a:gd name="f86" fmla="*/ f67 f24 1"/>
                      <a:gd name="f87" fmla="*/ f68 f25 1"/>
                      <a:gd name="f88" fmla="*/ f69 f24 1"/>
                      <a:gd name="f89" fmla="*/ f70 f25 1"/>
                      <a:gd name="f90" fmla="*/ f71 f24 1"/>
                      <a:gd name="f91" fmla="*/ f72 f24 1"/>
                      <a:gd name="f92" fmla="*/ f73 f25 1"/>
                      <a:gd name="f93" fmla="*/ f74 f24 1"/>
                      <a:gd name="f94" fmla="*/ f75 f24 1"/>
                      <a:gd name="f95" fmla="*/ f76 f25 1"/>
                      <a:gd name="f96" fmla="*/ f77 f24 1"/>
                      <a:gd name="f97" fmla="*/ f78 f25 1"/>
                      <a:gd name="f98" fmla="*/ f79 f24 1"/>
                      <a:gd name="f99" fmla="*/ f80 f24 1"/>
                      <a:gd name="f100" fmla="*/ f81 f2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66">
                        <a:pos x="f86" y="f87"/>
                      </a:cxn>
                      <a:cxn ang="f66">
                        <a:pos x="f86" y="f87"/>
                      </a:cxn>
                      <a:cxn ang="f66">
                        <a:pos x="f88" y="f89"/>
                      </a:cxn>
                      <a:cxn ang="f66">
                        <a:pos x="f90" y="f89"/>
                      </a:cxn>
                      <a:cxn ang="f66">
                        <a:pos x="f91" y="f92"/>
                      </a:cxn>
                      <a:cxn ang="f66">
                        <a:pos x="f93" y="f92"/>
                      </a:cxn>
                      <a:cxn ang="f66">
                        <a:pos x="f94" y="f95"/>
                      </a:cxn>
                      <a:cxn ang="f66">
                        <a:pos x="f96" y="f97"/>
                      </a:cxn>
                      <a:cxn ang="f66">
                        <a:pos x="f98" y="f97"/>
                      </a:cxn>
                      <a:cxn ang="f66">
                        <a:pos x="f98" y="f97"/>
                      </a:cxn>
                      <a:cxn ang="f66">
                        <a:pos x="f99" y="f100"/>
                      </a:cxn>
                      <a:cxn ang="f66">
                        <a:pos x="f86" y="f87"/>
                      </a:cxn>
                    </a:cxnLst>
                    <a:rect l="f82" t="f85" r="f83" b="f84"/>
                    <a:pathLst>
                      <a:path w="378290" h="214009">
                        <a:moveTo>
                          <a:pt x="f5" y="f5"/>
                        </a:moveTo>
                        <a:lnTo>
                          <a:pt x="f5" y="f5"/>
                        </a:lnTo>
                        <a:lnTo>
                          <a:pt x="f8" y="f9"/>
                        </a:lnTo>
                        <a:lnTo>
                          <a:pt x="f10" y="f9"/>
                        </a:lnTo>
                        <a:lnTo>
                          <a:pt x="f11" y="f12"/>
                        </a:lnTo>
                        <a:lnTo>
                          <a:pt x="f13" y="f12"/>
                        </a:lnTo>
                        <a:cubicBezTo>
                          <a:pt x="f14" y="f15"/>
                          <a:pt x="f16" y="f17"/>
                          <a:pt x="f18" y="f17"/>
                        </a:cubicBezTo>
                        <a:lnTo>
                          <a:pt x="f19" y="f7"/>
                        </a:lnTo>
                        <a:lnTo>
                          <a:pt x="f20" y="f7"/>
                        </a:lnTo>
                        <a:lnTo>
                          <a:pt x="f20" y="f7"/>
                        </a:lnTo>
                        <a:lnTo>
                          <a:pt x="f21" y="f22"/>
                        </a:lnTo>
                        <a:lnTo>
                          <a:pt x="f5" y="f5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7" name="Figura a mano libera: forma 23">
                    <a:extLst>
                      <a:ext uri="{FF2B5EF4-FFF2-40B4-BE49-F238E27FC236}">
                        <a16:creationId xmlns:a16="http://schemas.microsoft.com/office/drawing/2014/main" id="{7CAF599A-CE65-4914-BE41-AE90E92F5976}"/>
                      </a:ext>
                    </a:extLst>
                  </p:cNvPr>
                  <p:cNvSpPr/>
                  <p:nvPr/>
                </p:nvSpPr>
                <p:spPr>
                  <a:xfrm rot="17520013" flipV="1">
                    <a:off x="7022236" y="2456473"/>
                    <a:ext cx="208967" cy="143295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378290"/>
                      <a:gd name="f7" fmla="val 214009"/>
                      <a:gd name="f8" fmla="val 126460"/>
                      <a:gd name="f9" fmla="val 68094"/>
                      <a:gd name="f10" fmla="val 243191"/>
                      <a:gd name="f11" fmla="val 330740"/>
                      <a:gd name="f12" fmla="val 58366"/>
                      <a:gd name="f13" fmla="val 340468"/>
                      <a:gd name="f14" fmla="val 370790"/>
                      <a:gd name="f15" fmla="val 139224"/>
                      <a:gd name="f16" fmla="val 397356"/>
                      <a:gd name="f17" fmla="val 136188"/>
                      <a:gd name="f18" fmla="val 359923"/>
                      <a:gd name="f19" fmla="val 204281"/>
                      <a:gd name="f20" fmla="val 116732"/>
                      <a:gd name="f21" fmla="val 9728"/>
                      <a:gd name="f22" fmla="val 145915"/>
                      <a:gd name="f23" fmla="+- 0 0 -90"/>
                      <a:gd name="f24" fmla="*/ f3 1 378290"/>
                      <a:gd name="f25" fmla="*/ f4 1 214009"/>
                      <a:gd name="f26" fmla="+- f7 0 f5"/>
                      <a:gd name="f27" fmla="+- f6 0 f5"/>
                      <a:gd name="f28" fmla="*/ f23 f0 1"/>
                      <a:gd name="f29" fmla="*/ f27 1 378290"/>
                      <a:gd name="f30" fmla="*/ f26 1 214009"/>
                      <a:gd name="f31" fmla="*/ 0 f27 1"/>
                      <a:gd name="f32" fmla="*/ 0 f26 1"/>
                      <a:gd name="f33" fmla="*/ 126460 f27 1"/>
                      <a:gd name="f34" fmla="*/ 68094 f26 1"/>
                      <a:gd name="f35" fmla="*/ 243191 f27 1"/>
                      <a:gd name="f36" fmla="*/ 330740 f27 1"/>
                      <a:gd name="f37" fmla="*/ 58366 f26 1"/>
                      <a:gd name="f38" fmla="*/ 340468 f27 1"/>
                      <a:gd name="f39" fmla="*/ 359923 f27 1"/>
                      <a:gd name="f40" fmla="*/ 136188 f26 1"/>
                      <a:gd name="f41" fmla="*/ 204281 f27 1"/>
                      <a:gd name="f42" fmla="*/ 214009 f26 1"/>
                      <a:gd name="f43" fmla="*/ 116732 f27 1"/>
                      <a:gd name="f44" fmla="*/ 9728 f27 1"/>
                      <a:gd name="f45" fmla="*/ 145915 f26 1"/>
                      <a:gd name="f46" fmla="*/ f28 1 f2"/>
                      <a:gd name="f47" fmla="*/ f31 1 378290"/>
                      <a:gd name="f48" fmla="*/ f32 1 214009"/>
                      <a:gd name="f49" fmla="*/ f33 1 378290"/>
                      <a:gd name="f50" fmla="*/ f34 1 214009"/>
                      <a:gd name="f51" fmla="*/ f35 1 378290"/>
                      <a:gd name="f52" fmla="*/ f36 1 378290"/>
                      <a:gd name="f53" fmla="*/ f37 1 214009"/>
                      <a:gd name="f54" fmla="*/ f38 1 378290"/>
                      <a:gd name="f55" fmla="*/ f39 1 378290"/>
                      <a:gd name="f56" fmla="*/ f40 1 214009"/>
                      <a:gd name="f57" fmla="*/ f41 1 378290"/>
                      <a:gd name="f58" fmla="*/ f42 1 214009"/>
                      <a:gd name="f59" fmla="*/ f43 1 378290"/>
                      <a:gd name="f60" fmla="*/ f44 1 378290"/>
                      <a:gd name="f61" fmla="*/ f45 1 214009"/>
                      <a:gd name="f62" fmla="*/ f5 1 f29"/>
                      <a:gd name="f63" fmla="*/ f6 1 f29"/>
                      <a:gd name="f64" fmla="*/ f5 1 f30"/>
                      <a:gd name="f65" fmla="*/ f7 1 f30"/>
                      <a:gd name="f66" fmla="+- f46 0 f1"/>
                      <a:gd name="f67" fmla="*/ f47 1 f29"/>
                      <a:gd name="f68" fmla="*/ f48 1 f30"/>
                      <a:gd name="f69" fmla="*/ f49 1 f29"/>
                      <a:gd name="f70" fmla="*/ f50 1 f30"/>
                      <a:gd name="f71" fmla="*/ f51 1 f29"/>
                      <a:gd name="f72" fmla="*/ f52 1 f29"/>
                      <a:gd name="f73" fmla="*/ f53 1 f30"/>
                      <a:gd name="f74" fmla="*/ f54 1 f29"/>
                      <a:gd name="f75" fmla="*/ f55 1 f29"/>
                      <a:gd name="f76" fmla="*/ f56 1 f30"/>
                      <a:gd name="f77" fmla="*/ f57 1 f29"/>
                      <a:gd name="f78" fmla="*/ f58 1 f30"/>
                      <a:gd name="f79" fmla="*/ f59 1 f29"/>
                      <a:gd name="f80" fmla="*/ f60 1 f29"/>
                      <a:gd name="f81" fmla="*/ f61 1 f30"/>
                      <a:gd name="f82" fmla="*/ f62 f24 1"/>
                      <a:gd name="f83" fmla="*/ f63 f24 1"/>
                      <a:gd name="f84" fmla="*/ f65 f25 1"/>
                      <a:gd name="f85" fmla="*/ f64 f25 1"/>
                      <a:gd name="f86" fmla="*/ f67 f24 1"/>
                      <a:gd name="f87" fmla="*/ f68 f25 1"/>
                      <a:gd name="f88" fmla="*/ f69 f24 1"/>
                      <a:gd name="f89" fmla="*/ f70 f25 1"/>
                      <a:gd name="f90" fmla="*/ f71 f24 1"/>
                      <a:gd name="f91" fmla="*/ f72 f24 1"/>
                      <a:gd name="f92" fmla="*/ f73 f25 1"/>
                      <a:gd name="f93" fmla="*/ f74 f24 1"/>
                      <a:gd name="f94" fmla="*/ f75 f24 1"/>
                      <a:gd name="f95" fmla="*/ f76 f25 1"/>
                      <a:gd name="f96" fmla="*/ f77 f24 1"/>
                      <a:gd name="f97" fmla="*/ f78 f25 1"/>
                      <a:gd name="f98" fmla="*/ f79 f24 1"/>
                      <a:gd name="f99" fmla="*/ f80 f24 1"/>
                      <a:gd name="f100" fmla="*/ f81 f25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66">
                        <a:pos x="f86" y="f87"/>
                      </a:cxn>
                      <a:cxn ang="f66">
                        <a:pos x="f86" y="f87"/>
                      </a:cxn>
                      <a:cxn ang="f66">
                        <a:pos x="f88" y="f89"/>
                      </a:cxn>
                      <a:cxn ang="f66">
                        <a:pos x="f90" y="f89"/>
                      </a:cxn>
                      <a:cxn ang="f66">
                        <a:pos x="f91" y="f92"/>
                      </a:cxn>
                      <a:cxn ang="f66">
                        <a:pos x="f93" y="f92"/>
                      </a:cxn>
                      <a:cxn ang="f66">
                        <a:pos x="f94" y="f95"/>
                      </a:cxn>
                      <a:cxn ang="f66">
                        <a:pos x="f96" y="f97"/>
                      </a:cxn>
                      <a:cxn ang="f66">
                        <a:pos x="f98" y="f97"/>
                      </a:cxn>
                      <a:cxn ang="f66">
                        <a:pos x="f98" y="f97"/>
                      </a:cxn>
                      <a:cxn ang="f66">
                        <a:pos x="f99" y="f100"/>
                      </a:cxn>
                      <a:cxn ang="f66">
                        <a:pos x="f86" y="f87"/>
                      </a:cxn>
                    </a:cxnLst>
                    <a:rect l="f82" t="f85" r="f83" b="f84"/>
                    <a:pathLst>
                      <a:path w="378290" h="214009">
                        <a:moveTo>
                          <a:pt x="f5" y="f5"/>
                        </a:moveTo>
                        <a:lnTo>
                          <a:pt x="f5" y="f5"/>
                        </a:lnTo>
                        <a:lnTo>
                          <a:pt x="f8" y="f9"/>
                        </a:lnTo>
                        <a:lnTo>
                          <a:pt x="f10" y="f9"/>
                        </a:lnTo>
                        <a:lnTo>
                          <a:pt x="f11" y="f12"/>
                        </a:lnTo>
                        <a:lnTo>
                          <a:pt x="f13" y="f12"/>
                        </a:lnTo>
                        <a:cubicBezTo>
                          <a:pt x="f14" y="f15"/>
                          <a:pt x="f16" y="f17"/>
                          <a:pt x="f18" y="f17"/>
                        </a:cubicBezTo>
                        <a:lnTo>
                          <a:pt x="f19" y="f7"/>
                        </a:lnTo>
                        <a:lnTo>
                          <a:pt x="f20" y="f7"/>
                        </a:lnTo>
                        <a:lnTo>
                          <a:pt x="f20" y="f7"/>
                        </a:lnTo>
                        <a:lnTo>
                          <a:pt x="f21" y="f22"/>
                        </a:lnTo>
                        <a:lnTo>
                          <a:pt x="f5" y="f5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8" name="Figura a mano libera: forma 24">
                    <a:extLst>
                      <a:ext uri="{FF2B5EF4-FFF2-40B4-BE49-F238E27FC236}">
                        <a16:creationId xmlns:a16="http://schemas.microsoft.com/office/drawing/2014/main" id="{91BA2152-15F7-5FE9-8D3B-C8456BC3C679}"/>
                      </a:ext>
                    </a:extLst>
                  </p:cNvPr>
                  <p:cNvSpPr/>
                  <p:nvPr/>
                </p:nvSpPr>
                <p:spPr>
                  <a:xfrm rot="17519995">
                    <a:off x="7166579" y="2310877"/>
                    <a:ext cx="179981" cy="17240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94553"/>
                      <a:gd name="f7" fmla="val 257477"/>
                      <a:gd name="f8" fmla="val 38911"/>
                      <a:gd name="f9" fmla="val 74579"/>
                      <a:gd name="f10" fmla="val 9728"/>
                      <a:gd name="f11" fmla="val 125407"/>
                      <a:gd name="f12" fmla="+- 0 0 1579"/>
                      <a:gd name="f13" fmla="val 145915"/>
                      <a:gd name="f14" fmla="val 29183"/>
                      <a:gd name="f15" fmla="val 172954"/>
                      <a:gd name="f16" fmla="val 69742"/>
                      <a:gd name="f17" fmla="val 150259"/>
                      <a:gd name="f18" fmla="val 126650"/>
                      <a:gd name="f19" fmla="val 155642"/>
                      <a:gd name="f20" fmla="val 175098"/>
                      <a:gd name="f21" fmla="val 156774"/>
                      <a:gd name="f22" fmla="val 185289"/>
                      <a:gd name="f23" fmla="val 158964"/>
                      <a:gd name="f24" fmla="val 196274"/>
                      <a:gd name="f25" fmla="val 165370"/>
                      <a:gd name="f26" fmla="val 204281"/>
                      <a:gd name="f27" fmla="val 172673"/>
                      <a:gd name="f28" fmla="val 213410"/>
                      <a:gd name="f29" fmla="val 184825"/>
                      <a:gd name="f30" fmla="val 217251"/>
                      <a:gd name="f31" fmla="val 223736"/>
                      <a:gd name="f32" fmla="val 160709"/>
                      <a:gd name="f33" fmla="val 274503"/>
                      <a:gd name="f34" fmla="val 186789"/>
                      <a:gd name="f35" fmla="val 252919"/>
                      <a:gd name="f36" fmla="val 97276"/>
                      <a:gd name="f37" fmla="val 184826"/>
                      <a:gd name="f38" fmla="+- 0 0 -90"/>
                      <a:gd name="f39" fmla="*/ f3 1 194553"/>
                      <a:gd name="f40" fmla="*/ f4 1 257477"/>
                      <a:gd name="f41" fmla="+- f7 0 f5"/>
                      <a:gd name="f42" fmla="+- f6 0 f5"/>
                      <a:gd name="f43" fmla="*/ f38 f0 1"/>
                      <a:gd name="f44" fmla="*/ f42 1 194553"/>
                      <a:gd name="f45" fmla="*/ f41 1 257477"/>
                      <a:gd name="f46" fmla="*/ 38911 f42 1"/>
                      <a:gd name="f47" fmla="*/ 0 f41 1"/>
                      <a:gd name="f48" fmla="*/ 145915 f42 1"/>
                      <a:gd name="f49" fmla="*/ 29183 f41 1"/>
                      <a:gd name="f50" fmla="*/ 155642 f42 1"/>
                      <a:gd name="f51" fmla="*/ 175098 f41 1"/>
                      <a:gd name="f52" fmla="*/ 165370 f42 1"/>
                      <a:gd name="f53" fmla="*/ 204281 f41 1"/>
                      <a:gd name="f54" fmla="*/ 194553 f42 1"/>
                      <a:gd name="f55" fmla="*/ 223736 f41 1"/>
                      <a:gd name="f56" fmla="*/ 97276 f42 1"/>
                      <a:gd name="f57" fmla="*/ 252919 f41 1"/>
                      <a:gd name="f58" fmla="*/ 0 f42 1"/>
                      <a:gd name="f59" fmla="*/ 184826 f41 1"/>
                      <a:gd name="f60" fmla="*/ f43 1 f2"/>
                      <a:gd name="f61" fmla="*/ f46 1 194553"/>
                      <a:gd name="f62" fmla="*/ f47 1 257477"/>
                      <a:gd name="f63" fmla="*/ f48 1 194553"/>
                      <a:gd name="f64" fmla="*/ f49 1 257477"/>
                      <a:gd name="f65" fmla="*/ f50 1 194553"/>
                      <a:gd name="f66" fmla="*/ f51 1 257477"/>
                      <a:gd name="f67" fmla="*/ f52 1 194553"/>
                      <a:gd name="f68" fmla="*/ f53 1 257477"/>
                      <a:gd name="f69" fmla="*/ f54 1 194553"/>
                      <a:gd name="f70" fmla="*/ f55 1 257477"/>
                      <a:gd name="f71" fmla="*/ f56 1 194553"/>
                      <a:gd name="f72" fmla="*/ f57 1 257477"/>
                      <a:gd name="f73" fmla="*/ f58 1 194553"/>
                      <a:gd name="f74" fmla="*/ f59 1 257477"/>
                      <a:gd name="f75" fmla="*/ f5 1 f44"/>
                      <a:gd name="f76" fmla="*/ f6 1 f44"/>
                      <a:gd name="f77" fmla="*/ f5 1 f45"/>
                      <a:gd name="f78" fmla="*/ f7 1 f45"/>
                      <a:gd name="f79" fmla="+- f60 0 f1"/>
                      <a:gd name="f80" fmla="*/ f61 1 f44"/>
                      <a:gd name="f81" fmla="*/ f62 1 f45"/>
                      <a:gd name="f82" fmla="*/ f63 1 f44"/>
                      <a:gd name="f83" fmla="*/ f64 1 f45"/>
                      <a:gd name="f84" fmla="*/ f65 1 f44"/>
                      <a:gd name="f85" fmla="*/ f66 1 f45"/>
                      <a:gd name="f86" fmla="*/ f67 1 f44"/>
                      <a:gd name="f87" fmla="*/ f68 1 f45"/>
                      <a:gd name="f88" fmla="*/ f69 1 f44"/>
                      <a:gd name="f89" fmla="*/ f70 1 f45"/>
                      <a:gd name="f90" fmla="*/ f71 1 f44"/>
                      <a:gd name="f91" fmla="*/ f72 1 f45"/>
                      <a:gd name="f92" fmla="*/ f73 1 f44"/>
                      <a:gd name="f93" fmla="*/ f74 1 f45"/>
                      <a:gd name="f94" fmla="*/ f75 f39 1"/>
                      <a:gd name="f95" fmla="*/ f76 f39 1"/>
                      <a:gd name="f96" fmla="*/ f78 f40 1"/>
                      <a:gd name="f97" fmla="*/ f77 f40 1"/>
                      <a:gd name="f98" fmla="*/ f80 f39 1"/>
                      <a:gd name="f99" fmla="*/ f81 f40 1"/>
                      <a:gd name="f100" fmla="*/ f82 f39 1"/>
                      <a:gd name="f101" fmla="*/ f83 f40 1"/>
                      <a:gd name="f102" fmla="*/ f84 f39 1"/>
                      <a:gd name="f103" fmla="*/ f85 f40 1"/>
                      <a:gd name="f104" fmla="*/ f86 f39 1"/>
                      <a:gd name="f105" fmla="*/ f87 f40 1"/>
                      <a:gd name="f106" fmla="*/ f88 f39 1"/>
                      <a:gd name="f107" fmla="*/ f89 f40 1"/>
                      <a:gd name="f108" fmla="*/ f90 f39 1"/>
                      <a:gd name="f109" fmla="*/ f91 f40 1"/>
                      <a:gd name="f110" fmla="*/ f92 f39 1"/>
                      <a:gd name="f111" fmla="*/ f93 f40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79">
                        <a:pos x="f98" y="f99"/>
                      </a:cxn>
                      <a:cxn ang="f79">
                        <a:pos x="f98" y="f99"/>
                      </a:cxn>
                      <a:cxn ang="f79">
                        <a:pos x="f100" y="f101"/>
                      </a:cxn>
                      <a:cxn ang="f79">
                        <a:pos x="f102" y="f103"/>
                      </a:cxn>
                      <a:cxn ang="f79">
                        <a:pos x="f104" y="f105"/>
                      </a:cxn>
                      <a:cxn ang="f79">
                        <a:pos x="f106" y="f107"/>
                      </a:cxn>
                      <a:cxn ang="f79">
                        <a:pos x="f108" y="f109"/>
                      </a:cxn>
                      <a:cxn ang="f79">
                        <a:pos x="f110" y="f111"/>
                      </a:cxn>
                      <a:cxn ang="f79">
                        <a:pos x="f98" y="f99"/>
                      </a:cxn>
                    </a:cxnLst>
                    <a:rect l="f94" t="f97" r="f95" b="f96"/>
                    <a:pathLst>
                      <a:path w="194553" h="257477">
                        <a:moveTo>
                          <a:pt x="f8" y="f5"/>
                        </a:moveTo>
                        <a:lnTo>
                          <a:pt x="f8" y="f5"/>
                        </a:lnTo>
                        <a:cubicBezTo>
                          <a:pt x="f9" y="f10"/>
                          <a:pt x="f11" y="f12"/>
                          <a:pt x="f13" y="f14"/>
                        </a:cubicBezTo>
                        <a:cubicBezTo>
                          <a:pt x="f15" y="f16"/>
                          <a:pt x="f17" y="f18"/>
                          <a:pt x="f19" y="f20"/>
                        </a:cubicBezTo>
                        <a:cubicBezTo>
                          <a:pt x="f21" y="f22"/>
                          <a:pt x="f23" y="f24"/>
                          <a:pt x="f25" y="f26"/>
                        </a:cubicBezTo>
                        <a:cubicBezTo>
                          <a:pt x="f27" y="f28"/>
                          <a:pt x="f29" y="f30"/>
                          <a:pt x="f6" y="f31"/>
                        </a:cubicBezTo>
                        <a:cubicBezTo>
                          <a:pt x="f32" y="f33"/>
                          <a:pt x="f34" y="f35"/>
                          <a:pt x="f36" y="f35"/>
                        </a:cubicBezTo>
                        <a:lnTo>
                          <a:pt x="f5" y="f37"/>
                        </a:lnTo>
                        <a:lnTo>
                          <a:pt x="f8" y="f5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uFillTx/>
                      <a:latin typeface="Calibri"/>
                    </a:endParaRPr>
                  </a:p>
                </p:txBody>
              </p:sp>
              <p:sp>
                <p:nvSpPr>
                  <p:cNvPr id="29" name="Figura a mano libera: forma 25">
                    <a:extLst>
                      <a:ext uri="{FF2B5EF4-FFF2-40B4-BE49-F238E27FC236}">
                        <a16:creationId xmlns:a16="http://schemas.microsoft.com/office/drawing/2014/main" id="{80ECC70F-E337-63C0-04FE-4FDDDAE07915}"/>
                      </a:ext>
                    </a:extLst>
                  </p:cNvPr>
                  <p:cNvSpPr/>
                  <p:nvPr/>
                </p:nvSpPr>
                <p:spPr>
                  <a:xfrm rot="17519995">
                    <a:off x="6905509" y="2645593"/>
                    <a:ext cx="179981" cy="172400"/>
                  </a:xfrm>
                  <a:custGeom>
                    <a:avLst/>
                    <a:gdLst>
                      <a:gd name="f0" fmla="val 10800000"/>
                      <a:gd name="f1" fmla="val 5400000"/>
                      <a:gd name="f2" fmla="val 180"/>
                      <a:gd name="f3" fmla="val w"/>
                      <a:gd name="f4" fmla="val h"/>
                      <a:gd name="f5" fmla="val 0"/>
                      <a:gd name="f6" fmla="val 194553"/>
                      <a:gd name="f7" fmla="val 257477"/>
                      <a:gd name="f8" fmla="val 38911"/>
                      <a:gd name="f9" fmla="val 74579"/>
                      <a:gd name="f10" fmla="val 9728"/>
                      <a:gd name="f11" fmla="val 125407"/>
                      <a:gd name="f12" fmla="+- 0 0 1579"/>
                      <a:gd name="f13" fmla="val 145915"/>
                      <a:gd name="f14" fmla="val 29183"/>
                      <a:gd name="f15" fmla="val 172954"/>
                      <a:gd name="f16" fmla="val 69742"/>
                      <a:gd name="f17" fmla="val 150259"/>
                      <a:gd name="f18" fmla="val 126650"/>
                      <a:gd name="f19" fmla="val 155642"/>
                      <a:gd name="f20" fmla="val 175098"/>
                      <a:gd name="f21" fmla="val 156774"/>
                      <a:gd name="f22" fmla="val 185289"/>
                      <a:gd name="f23" fmla="val 158964"/>
                      <a:gd name="f24" fmla="val 196274"/>
                      <a:gd name="f25" fmla="val 165370"/>
                      <a:gd name="f26" fmla="val 204281"/>
                      <a:gd name="f27" fmla="val 172673"/>
                      <a:gd name="f28" fmla="val 213410"/>
                      <a:gd name="f29" fmla="val 184825"/>
                      <a:gd name="f30" fmla="val 217251"/>
                      <a:gd name="f31" fmla="val 223736"/>
                      <a:gd name="f32" fmla="val 160709"/>
                      <a:gd name="f33" fmla="val 274503"/>
                      <a:gd name="f34" fmla="val 186789"/>
                      <a:gd name="f35" fmla="val 252919"/>
                      <a:gd name="f36" fmla="val 97276"/>
                      <a:gd name="f37" fmla="val 184826"/>
                      <a:gd name="f38" fmla="+- 0 0 -90"/>
                      <a:gd name="f39" fmla="*/ f3 1 194553"/>
                      <a:gd name="f40" fmla="*/ f4 1 257477"/>
                      <a:gd name="f41" fmla="+- f7 0 f5"/>
                      <a:gd name="f42" fmla="+- f6 0 f5"/>
                      <a:gd name="f43" fmla="*/ f38 f0 1"/>
                      <a:gd name="f44" fmla="*/ f42 1 194553"/>
                      <a:gd name="f45" fmla="*/ f41 1 257477"/>
                      <a:gd name="f46" fmla="*/ 38911 f42 1"/>
                      <a:gd name="f47" fmla="*/ 0 f41 1"/>
                      <a:gd name="f48" fmla="*/ 145915 f42 1"/>
                      <a:gd name="f49" fmla="*/ 29183 f41 1"/>
                      <a:gd name="f50" fmla="*/ 155642 f42 1"/>
                      <a:gd name="f51" fmla="*/ 175098 f41 1"/>
                      <a:gd name="f52" fmla="*/ 165370 f42 1"/>
                      <a:gd name="f53" fmla="*/ 204281 f41 1"/>
                      <a:gd name="f54" fmla="*/ 194553 f42 1"/>
                      <a:gd name="f55" fmla="*/ 223736 f41 1"/>
                      <a:gd name="f56" fmla="*/ 97276 f42 1"/>
                      <a:gd name="f57" fmla="*/ 252919 f41 1"/>
                      <a:gd name="f58" fmla="*/ 0 f42 1"/>
                      <a:gd name="f59" fmla="*/ 184826 f41 1"/>
                      <a:gd name="f60" fmla="*/ f43 1 f2"/>
                      <a:gd name="f61" fmla="*/ f46 1 194553"/>
                      <a:gd name="f62" fmla="*/ f47 1 257477"/>
                      <a:gd name="f63" fmla="*/ f48 1 194553"/>
                      <a:gd name="f64" fmla="*/ f49 1 257477"/>
                      <a:gd name="f65" fmla="*/ f50 1 194553"/>
                      <a:gd name="f66" fmla="*/ f51 1 257477"/>
                      <a:gd name="f67" fmla="*/ f52 1 194553"/>
                      <a:gd name="f68" fmla="*/ f53 1 257477"/>
                      <a:gd name="f69" fmla="*/ f54 1 194553"/>
                      <a:gd name="f70" fmla="*/ f55 1 257477"/>
                      <a:gd name="f71" fmla="*/ f56 1 194553"/>
                      <a:gd name="f72" fmla="*/ f57 1 257477"/>
                      <a:gd name="f73" fmla="*/ f58 1 194553"/>
                      <a:gd name="f74" fmla="*/ f59 1 257477"/>
                      <a:gd name="f75" fmla="*/ f5 1 f44"/>
                      <a:gd name="f76" fmla="*/ f6 1 f44"/>
                      <a:gd name="f77" fmla="*/ f5 1 f45"/>
                      <a:gd name="f78" fmla="*/ f7 1 f45"/>
                      <a:gd name="f79" fmla="+- f60 0 f1"/>
                      <a:gd name="f80" fmla="*/ f61 1 f44"/>
                      <a:gd name="f81" fmla="*/ f62 1 f45"/>
                      <a:gd name="f82" fmla="*/ f63 1 f44"/>
                      <a:gd name="f83" fmla="*/ f64 1 f45"/>
                      <a:gd name="f84" fmla="*/ f65 1 f44"/>
                      <a:gd name="f85" fmla="*/ f66 1 f45"/>
                      <a:gd name="f86" fmla="*/ f67 1 f44"/>
                      <a:gd name="f87" fmla="*/ f68 1 f45"/>
                      <a:gd name="f88" fmla="*/ f69 1 f44"/>
                      <a:gd name="f89" fmla="*/ f70 1 f45"/>
                      <a:gd name="f90" fmla="*/ f71 1 f44"/>
                      <a:gd name="f91" fmla="*/ f72 1 f45"/>
                      <a:gd name="f92" fmla="*/ f73 1 f44"/>
                      <a:gd name="f93" fmla="*/ f74 1 f45"/>
                      <a:gd name="f94" fmla="*/ f75 f39 1"/>
                      <a:gd name="f95" fmla="*/ f76 f39 1"/>
                      <a:gd name="f96" fmla="*/ f78 f40 1"/>
                      <a:gd name="f97" fmla="*/ f77 f40 1"/>
                      <a:gd name="f98" fmla="*/ f80 f39 1"/>
                      <a:gd name="f99" fmla="*/ f81 f40 1"/>
                      <a:gd name="f100" fmla="*/ f82 f39 1"/>
                      <a:gd name="f101" fmla="*/ f83 f40 1"/>
                      <a:gd name="f102" fmla="*/ f84 f39 1"/>
                      <a:gd name="f103" fmla="*/ f85 f40 1"/>
                      <a:gd name="f104" fmla="*/ f86 f39 1"/>
                      <a:gd name="f105" fmla="*/ f87 f40 1"/>
                      <a:gd name="f106" fmla="*/ f88 f39 1"/>
                      <a:gd name="f107" fmla="*/ f89 f40 1"/>
                      <a:gd name="f108" fmla="*/ f90 f39 1"/>
                      <a:gd name="f109" fmla="*/ f91 f40 1"/>
                      <a:gd name="f110" fmla="*/ f92 f39 1"/>
                      <a:gd name="f111" fmla="*/ f93 f40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79">
                        <a:pos x="f98" y="f99"/>
                      </a:cxn>
                      <a:cxn ang="f79">
                        <a:pos x="f98" y="f99"/>
                      </a:cxn>
                      <a:cxn ang="f79">
                        <a:pos x="f100" y="f101"/>
                      </a:cxn>
                      <a:cxn ang="f79">
                        <a:pos x="f102" y="f103"/>
                      </a:cxn>
                      <a:cxn ang="f79">
                        <a:pos x="f104" y="f105"/>
                      </a:cxn>
                      <a:cxn ang="f79">
                        <a:pos x="f106" y="f107"/>
                      </a:cxn>
                      <a:cxn ang="f79">
                        <a:pos x="f108" y="f109"/>
                      </a:cxn>
                      <a:cxn ang="f79">
                        <a:pos x="f110" y="f111"/>
                      </a:cxn>
                      <a:cxn ang="f79">
                        <a:pos x="f98" y="f99"/>
                      </a:cxn>
                    </a:cxnLst>
                    <a:rect l="f94" t="f97" r="f95" b="f96"/>
                    <a:pathLst>
                      <a:path w="194553" h="257477">
                        <a:moveTo>
                          <a:pt x="f8" y="f5"/>
                        </a:moveTo>
                        <a:lnTo>
                          <a:pt x="f8" y="f5"/>
                        </a:lnTo>
                        <a:cubicBezTo>
                          <a:pt x="f9" y="f10"/>
                          <a:pt x="f11" y="f12"/>
                          <a:pt x="f13" y="f14"/>
                        </a:cubicBezTo>
                        <a:cubicBezTo>
                          <a:pt x="f15" y="f16"/>
                          <a:pt x="f17" y="f18"/>
                          <a:pt x="f19" y="f20"/>
                        </a:cubicBezTo>
                        <a:cubicBezTo>
                          <a:pt x="f21" y="f22"/>
                          <a:pt x="f23" y="f24"/>
                          <a:pt x="f25" y="f26"/>
                        </a:cubicBezTo>
                        <a:cubicBezTo>
                          <a:pt x="f27" y="f28"/>
                          <a:pt x="f29" y="f30"/>
                          <a:pt x="f6" y="f31"/>
                        </a:cubicBezTo>
                        <a:cubicBezTo>
                          <a:pt x="f32" y="f33"/>
                          <a:pt x="f34" y="f35"/>
                          <a:pt x="f36" y="f35"/>
                        </a:cubicBezTo>
                        <a:lnTo>
                          <a:pt x="f5" y="f37"/>
                        </a:lnTo>
                        <a:lnTo>
                          <a:pt x="f8" y="f5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cap="flat">
                    <a:noFill/>
                    <a:prstDash val="solid"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uFillTx/>
                      <a:latin typeface="Calibri"/>
                    </a:endParaRPr>
                  </a:p>
                </p:txBody>
              </p:sp>
            </p:grpSp>
          </p:grpSp>
          <p:sp>
            <p:nvSpPr>
              <p:cNvPr id="18" name="CasellaDiTesto 40">
                <a:extLst>
                  <a:ext uri="{FF2B5EF4-FFF2-40B4-BE49-F238E27FC236}">
                    <a16:creationId xmlns:a16="http://schemas.microsoft.com/office/drawing/2014/main" id="{48A82150-F29D-3FFC-261F-363E2346C7F8}"/>
                  </a:ext>
                </a:extLst>
              </p:cNvPr>
              <p:cNvSpPr txBox="1"/>
              <p:nvPr/>
            </p:nvSpPr>
            <p:spPr>
              <a:xfrm>
                <a:off x="5412496" y="4901348"/>
                <a:ext cx="878535" cy="1049340"/>
              </a:xfrm>
              <a:prstGeom prst="rect">
                <a:avLst/>
              </a:prstGeom>
              <a:solidFill>
                <a:srgbClr val="FFFFFF"/>
              </a:solidFill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4000" b="0" i="0" u="none" strike="noStrike" kern="1200" cap="none" spc="0" baseline="0" dirty="0">
                    <a:uFillTx/>
                    <a:latin typeface="Calibri"/>
                  </a:rPr>
                  <a:t>E</a:t>
                </a:r>
              </a:p>
            </p:txBody>
          </p: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C67272D9-698B-64D5-8EC0-DEA54DB60E5A}"/>
              </a:ext>
            </a:extLst>
          </p:cNvPr>
          <p:cNvGrpSpPr/>
          <p:nvPr/>
        </p:nvGrpSpPr>
        <p:grpSpPr>
          <a:xfrm>
            <a:off x="7941342" y="3413973"/>
            <a:ext cx="5525912" cy="2110557"/>
            <a:chOff x="9343995" y="5226168"/>
            <a:chExt cx="4314821" cy="1586703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8DC17968-2B08-03C8-4411-4DE8D1C51C1D}"/>
                </a:ext>
              </a:extLst>
            </p:cNvPr>
            <p:cNvGrpSpPr/>
            <p:nvPr/>
          </p:nvGrpSpPr>
          <p:grpSpPr>
            <a:xfrm>
              <a:off x="9343995" y="5226168"/>
              <a:ext cx="2711003" cy="1586703"/>
              <a:chOff x="9251603" y="4857613"/>
              <a:chExt cx="2711003" cy="1586703"/>
            </a:xfrm>
          </p:grpSpPr>
          <p:pic>
            <p:nvPicPr>
              <p:cNvPr id="37" name="Immagine 8">
                <a:extLst>
                  <a:ext uri="{FF2B5EF4-FFF2-40B4-BE49-F238E27FC236}">
                    <a16:creationId xmlns:a16="http://schemas.microsoft.com/office/drawing/2014/main" id="{57D537CF-CCB5-64EA-68DF-B16BA31FF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17104" t="6814" r="19649" b="31430"/>
              <a:stretch>
                <a:fillRect/>
              </a:stretch>
            </p:blipFill>
            <p:spPr>
              <a:xfrm>
                <a:off x="9251603" y="4857613"/>
                <a:ext cx="2711003" cy="15867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sp>
            <p:nvSpPr>
              <p:cNvPr id="38" name="Rettangolo 37">
                <a:extLst>
                  <a:ext uri="{FF2B5EF4-FFF2-40B4-BE49-F238E27FC236}">
                    <a16:creationId xmlns:a16="http://schemas.microsoft.com/office/drawing/2014/main" id="{ECD06DD5-CA45-FCCA-5AA2-730C85E0B975}"/>
                  </a:ext>
                </a:extLst>
              </p:cNvPr>
              <p:cNvSpPr/>
              <p:nvPr/>
            </p:nvSpPr>
            <p:spPr>
              <a:xfrm>
                <a:off x="9819183" y="5719315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CEFAD1C4-5EBB-D151-BA63-8E6B7BCF3880}"/>
                  </a:ext>
                </a:extLst>
              </p:cNvPr>
              <p:cNvSpPr/>
              <p:nvPr/>
            </p:nvSpPr>
            <p:spPr>
              <a:xfrm>
                <a:off x="10176489" y="5140064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Rettangolo 39">
                <a:extLst>
                  <a:ext uri="{FF2B5EF4-FFF2-40B4-BE49-F238E27FC236}">
                    <a16:creationId xmlns:a16="http://schemas.microsoft.com/office/drawing/2014/main" id="{AC6AEF61-61A3-9B02-A9DD-E57048EB8D49}"/>
                  </a:ext>
                </a:extLst>
              </p:cNvPr>
              <p:cNvSpPr/>
              <p:nvPr/>
            </p:nvSpPr>
            <p:spPr>
              <a:xfrm>
                <a:off x="11179107" y="5683186"/>
                <a:ext cx="714612" cy="16556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2F4347D9-3CE9-FB98-B43A-8C0B10B19527}"/>
                </a:ext>
              </a:extLst>
            </p:cNvPr>
            <p:cNvSpPr txBox="1"/>
            <p:nvPr/>
          </p:nvSpPr>
          <p:spPr>
            <a:xfrm>
              <a:off x="9862949" y="6118884"/>
              <a:ext cx="1218065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Isochimico</a:t>
              </a:r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0425EF9F-A1D8-B26A-C1EC-716DAF4EBDE3}"/>
                </a:ext>
              </a:extLst>
            </p:cNvPr>
            <p:cNvSpPr txBox="1"/>
            <p:nvPr/>
          </p:nvSpPr>
          <p:spPr>
            <a:xfrm>
              <a:off x="11029916" y="5754224"/>
              <a:ext cx="262890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Retrogrado</a:t>
              </a:r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0896718B-5834-11CA-BBBB-965993B7A1F3}"/>
                </a:ext>
              </a:extLst>
            </p:cNvPr>
            <p:cNvSpPr txBox="1"/>
            <p:nvPr/>
          </p:nvSpPr>
          <p:spPr>
            <a:xfrm>
              <a:off x="10268348" y="5359199"/>
              <a:ext cx="262890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Progrado</a:t>
              </a:r>
              <a:endParaRPr lang="it-IT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Oval 65">
            <a:extLst>
              <a:ext uri="{FF2B5EF4-FFF2-40B4-BE49-F238E27FC236}">
                <a16:creationId xmlns:a16="http://schemas.microsoft.com/office/drawing/2014/main" id="{E71982B9-C64E-8FFA-80DF-A73AC4A480F3}"/>
              </a:ext>
            </a:extLst>
          </p:cNvPr>
          <p:cNvSpPr/>
          <p:nvPr/>
        </p:nvSpPr>
        <p:spPr>
          <a:xfrm>
            <a:off x="10190299" y="4921103"/>
            <a:ext cx="592951" cy="44551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25402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>
              <a:uFillTx/>
              <a:latin typeface="Calibri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431C835-F059-CFE5-9679-13A8A4CBAB95}"/>
              </a:ext>
            </a:extLst>
          </p:cNvPr>
          <p:cNvSpPr txBox="1"/>
          <p:nvPr/>
        </p:nvSpPr>
        <p:spPr>
          <a:xfrm>
            <a:off x="139693" y="5772816"/>
            <a:ext cx="7965648" cy="1000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NB: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interazione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tardiva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magmatici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meteorici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alterano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 paragenesis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minerarie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406AA4C0-01A4-AA65-9C1C-DDD0699242F4}"/>
              </a:ext>
            </a:extLst>
          </p:cNvPr>
          <p:cNvSpPr/>
          <p:nvPr/>
        </p:nvSpPr>
        <p:spPr>
          <a:xfrm>
            <a:off x="3202536" y="5038414"/>
            <a:ext cx="4330239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skarn a magnetite/olivine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progrado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sostituito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anfibolo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 chlorite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retrograde) 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attraversato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vene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di calcite tardive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arricchite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solfuri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e scheelite. </a:t>
            </a:r>
            <a:r>
              <a:rPr lang="en-GB" sz="12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Galleria </a:t>
            </a:r>
            <a:r>
              <a:rPr lang="en-GB" sz="1200" b="0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Anglosarda</a:t>
            </a:r>
            <a:endParaRPr lang="en-GB" sz="12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87025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magine 29">
            <a:extLst>
              <a:ext uri="{FF2B5EF4-FFF2-40B4-BE49-F238E27FC236}">
                <a16:creationId xmlns:a16="http://schemas.microsoft.com/office/drawing/2014/main" id="{A11CA4D1-8104-C389-8E98-92DB1E7F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801" y="220111"/>
            <a:ext cx="2625287" cy="283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0216813-E92D-31C6-49F9-D4A444F48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005" y="3627828"/>
            <a:ext cx="4149035" cy="257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D99A279-C055-0322-50FD-D4DC8D2779E1}"/>
              </a:ext>
            </a:extLst>
          </p:cNvPr>
          <p:cNvSpPr txBox="1"/>
          <p:nvPr/>
        </p:nvSpPr>
        <p:spPr>
          <a:xfrm>
            <a:off x="7501662" y="6226002"/>
            <a:ext cx="193548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Pirrotite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67BD862-7BC0-F61F-0582-963065725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4851" y="210762"/>
            <a:ext cx="2781749" cy="287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BC05BC4-2CBF-9327-EBE9-8F8C220831C3}"/>
              </a:ext>
            </a:extLst>
          </p:cNvPr>
          <p:cNvSpPr txBox="1"/>
          <p:nvPr/>
        </p:nvSpPr>
        <p:spPr>
          <a:xfrm>
            <a:off x="8768377" y="2926298"/>
            <a:ext cx="193548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Scheelite</a:t>
            </a:r>
            <a:endParaRPr lang="it-IT" sz="4000" baseline="-25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magine 41">
            <a:extLst>
              <a:ext uri="{FF2B5EF4-FFF2-40B4-BE49-F238E27FC236}">
                <a16:creationId xmlns:a16="http://schemas.microsoft.com/office/drawing/2014/main" id="{52847B31-6E73-4769-5B19-7FC2F5F0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639" y="3523027"/>
            <a:ext cx="3322608" cy="275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7B4D4FC-B789-37FB-0714-22AD2E9DC5BE}"/>
              </a:ext>
            </a:extLst>
          </p:cNvPr>
          <p:cNvSpPr txBox="1"/>
          <p:nvPr/>
        </p:nvSpPr>
        <p:spPr>
          <a:xfrm>
            <a:off x="594360" y="6144536"/>
            <a:ext cx="193548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Galena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DEB038F-5746-B811-C59F-DF6A750D06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960" t="3774" r="25947" b="28623"/>
          <a:stretch/>
        </p:blipFill>
        <p:spPr>
          <a:xfrm>
            <a:off x="3886328" y="3680475"/>
            <a:ext cx="3068616" cy="2528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D57396D2-2AE7-9026-C6A9-C204CBBFDF17}"/>
              </a:ext>
            </a:extLst>
          </p:cNvPr>
          <p:cNvSpPr txBox="1"/>
          <p:nvPr/>
        </p:nvSpPr>
        <p:spPr>
          <a:xfrm>
            <a:off x="4017252" y="6209089"/>
            <a:ext cx="2840748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Chalcopyrite</a:t>
            </a:r>
            <a:endParaRPr lang="it-IT" sz="4000" baseline="-25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78FC9EB8-104E-83FA-67F7-489EF7AF7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397" y="271733"/>
            <a:ext cx="4060863" cy="3063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4251DB02-4E70-D3AC-D725-8605862E371E}"/>
              </a:ext>
            </a:extLst>
          </p:cNvPr>
          <p:cNvSpPr txBox="1"/>
          <p:nvPr/>
        </p:nvSpPr>
        <p:spPr>
          <a:xfrm>
            <a:off x="5852608" y="2926298"/>
            <a:ext cx="193548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aseline="-25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Pyrite</a:t>
            </a:r>
            <a:endParaRPr lang="it-IT" sz="4000" baseline="-25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116249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69B36E-4869-7DAE-B1EB-65FA668A853A}"/>
              </a:ext>
            </a:extLst>
          </p:cNvPr>
          <p:cNvSpPr txBox="1"/>
          <p:nvPr/>
        </p:nvSpPr>
        <p:spPr>
          <a:xfrm>
            <a:off x="3542144" y="-881469"/>
            <a:ext cx="136421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4235" algn="just"/>
            <a:endParaRPr lang="it-IT" sz="7200" b="1" i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64235" algn="just"/>
            <a:r>
              <a:rPr lang="it-IT" sz="7200" b="1" i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GRAZIE</a:t>
            </a:r>
            <a:endParaRPr lang="it-IT" sz="7200" b="1" i="1" dirty="0">
              <a:solidFill>
                <a:schemeClr val="accent1">
                  <a:lumMod val="50000"/>
                </a:schemeClr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59040AD-ABF9-0ADA-83F9-6D78C14011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" t="20908" r="950" b="42162"/>
          <a:stretch/>
        </p:blipFill>
        <p:spPr>
          <a:xfrm>
            <a:off x="-1" y="1320175"/>
            <a:ext cx="12192000" cy="4652362"/>
          </a:xfrm>
          <a:prstGeom prst="rect">
            <a:avLst/>
          </a:prstGeom>
          <a:solidFill>
            <a:schemeClr val="tx1">
              <a:alpha val="51000"/>
            </a:schemeClr>
          </a:solidFill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F63535C-ECD7-A394-4F4B-BA97C88F906C}"/>
              </a:ext>
            </a:extLst>
          </p:cNvPr>
          <p:cNvSpPr/>
          <p:nvPr/>
        </p:nvSpPr>
        <p:spPr>
          <a:xfrm>
            <a:off x="1" y="5973568"/>
            <a:ext cx="12191999" cy="967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719EA03-26DC-557E-6724-E2F03FBC135F}"/>
              </a:ext>
            </a:extLst>
          </p:cNvPr>
          <p:cNvGrpSpPr/>
          <p:nvPr/>
        </p:nvGrpSpPr>
        <p:grpSpPr>
          <a:xfrm>
            <a:off x="318074" y="6058232"/>
            <a:ext cx="11811547" cy="798338"/>
            <a:chOff x="52505" y="6153068"/>
            <a:chExt cx="11737638" cy="798338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886B829-E475-DAD1-F4B3-6DD4571BB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1208" b="48765"/>
            <a:stretch/>
          </p:blipFill>
          <p:spPr>
            <a:xfrm>
              <a:off x="52505" y="6153068"/>
              <a:ext cx="1898216" cy="798338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22FCB2C-1A64-622F-7874-6460AF4FF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7861" r="6538" b="9018"/>
            <a:stretch/>
          </p:blipFill>
          <p:spPr>
            <a:xfrm>
              <a:off x="4945964" y="6284752"/>
              <a:ext cx="6844179" cy="573247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4297B2B-279C-FFFC-FFCC-06F24E482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092" r="1309" b="48765"/>
            <a:stretch/>
          </p:blipFill>
          <p:spPr>
            <a:xfrm>
              <a:off x="1950721" y="6153068"/>
              <a:ext cx="3072164" cy="798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110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F9EF0CC0-BE79-16F6-2720-8F9A556766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40" t="866" r="678" b="432"/>
          <a:stretch/>
        </p:blipFill>
        <p:spPr>
          <a:xfrm>
            <a:off x="138545" y="44657"/>
            <a:ext cx="5042709" cy="48652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0" name="CasellaDiTesto 8">
            <a:extLst>
              <a:ext uri="{FF2B5EF4-FFF2-40B4-BE49-F238E27FC236}">
                <a16:creationId xmlns:a16="http://schemas.microsoft.com/office/drawing/2014/main" id="{B7005994-B15A-0CC9-A0A2-9FE992DB242C}"/>
              </a:ext>
            </a:extLst>
          </p:cNvPr>
          <p:cNvSpPr txBox="1"/>
          <p:nvPr/>
        </p:nvSpPr>
        <p:spPr>
          <a:xfrm>
            <a:off x="138545" y="5118805"/>
            <a:ext cx="4831080" cy="1200329"/>
          </a:xfrm>
          <a:prstGeom prst="rect">
            <a:avLst/>
          </a:prstGeom>
          <a:noFill/>
          <a:ln w="9528" cap="flat">
            <a:noFill/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Aree estrattive principali in Valle della </a:t>
            </a:r>
            <a:r>
              <a:rPr lang="it-IT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Bersella</a:t>
            </a: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: 1. </a:t>
            </a:r>
            <a:r>
              <a:rPr lang="it-IT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Cevrej</a:t>
            </a: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; 2. </a:t>
            </a:r>
            <a:r>
              <a:rPr lang="it-IT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Riondello</a:t>
            </a: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; 3. Castiglione; 4. </a:t>
            </a:r>
            <a:r>
              <a:rPr lang="it-IT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Montajù</a:t>
            </a: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Gias</a:t>
            </a: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del Gallo; 5. </a:t>
            </a:r>
            <a:r>
              <a:rPr lang="it-IT" i="0" u="none" strike="noStrike" kern="120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Carrairino</a:t>
            </a:r>
            <a:r>
              <a:rPr lang="it-IT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; 6. Balma Bianca; 7. Ferriere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F304D9D-CBD3-399F-6BD9-A4A7F4C7A15D}"/>
              </a:ext>
            </a:extLst>
          </p:cNvPr>
          <p:cNvGrpSpPr/>
          <p:nvPr/>
        </p:nvGrpSpPr>
        <p:grpSpPr>
          <a:xfrm>
            <a:off x="2418080" y="538866"/>
            <a:ext cx="9487362" cy="5780268"/>
            <a:chOff x="2418080" y="538866"/>
            <a:chExt cx="9487362" cy="5780268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6781854E-DC27-F05D-1508-8D997414D06D}"/>
                </a:ext>
              </a:extLst>
            </p:cNvPr>
            <p:cNvGrpSpPr/>
            <p:nvPr/>
          </p:nvGrpSpPr>
          <p:grpSpPr>
            <a:xfrm>
              <a:off x="5054097" y="538866"/>
              <a:ext cx="6851345" cy="5780268"/>
              <a:chOff x="5054097" y="538866"/>
              <a:chExt cx="6851345" cy="5780268"/>
            </a:xfrm>
          </p:grpSpPr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A6B1DBEE-4C1D-92B8-6834-86079E6A26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05" t="-352" r="267" b="-135"/>
              <a:stretch/>
            </p:blipFill>
            <p:spPr>
              <a:xfrm>
                <a:off x="5054097" y="538866"/>
                <a:ext cx="6851345" cy="578026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20FAA981-C8FA-27E1-A2E2-60362F5258F0}"/>
                  </a:ext>
                </a:extLst>
              </p:cNvPr>
              <p:cNvSpPr/>
              <p:nvPr/>
            </p:nvSpPr>
            <p:spPr>
              <a:xfrm>
                <a:off x="9499600" y="660400"/>
                <a:ext cx="2306320" cy="1615440"/>
              </a:xfrm>
              <a:prstGeom prst="rect">
                <a:avLst/>
              </a:prstGeom>
              <a:solidFill>
                <a:srgbClr val="BDAE5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" name="Ovale 3">
              <a:extLst>
                <a:ext uri="{FF2B5EF4-FFF2-40B4-BE49-F238E27FC236}">
                  <a16:creationId xmlns:a16="http://schemas.microsoft.com/office/drawing/2014/main" id="{99EE4573-4C22-54D8-46E9-A1DEAD59262A}"/>
                </a:ext>
              </a:extLst>
            </p:cNvPr>
            <p:cNvSpPr/>
            <p:nvPr/>
          </p:nvSpPr>
          <p:spPr>
            <a:xfrm>
              <a:off x="2418080" y="2448560"/>
              <a:ext cx="365760" cy="151384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diritto 5">
              <a:extLst>
                <a:ext uri="{FF2B5EF4-FFF2-40B4-BE49-F238E27FC236}">
                  <a16:creationId xmlns:a16="http://schemas.microsoft.com/office/drawing/2014/main" id="{F088B1E9-1471-B1E7-DC6C-04C860F6C151}"/>
                </a:ext>
              </a:extLst>
            </p:cNvPr>
            <p:cNvCxnSpPr>
              <a:stCxn id="4" idx="0"/>
            </p:cNvCxnSpPr>
            <p:nvPr/>
          </p:nvCxnSpPr>
          <p:spPr>
            <a:xfrm>
              <a:off x="2600960" y="2448560"/>
              <a:ext cx="4592320" cy="17272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diritto 6">
              <a:extLst>
                <a:ext uri="{FF2B5EF4-FFF2-40B4-BE49-F238E27FC236}">
                  <a16:creationId xmlns:a16="http://schemas.microsoft.com/office/drawing/2014/main" id="{572543A6-C8AD-C82C-2253-BA597F7653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00960" y="3679243"/>
              <a:ext cx="4328160" cy="2425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B73E99-87C6-4CC8-AC2B-D6E3852B3889}"/>
              </a:ext>
            </a:extLst>
          </p:cNvPr>
          <p:cNvSpPr txBox="1"/>
          <p:nvPr/>
        </p:nvSpPr>
        <p:spPr>
          <a:xfrm>
            <a:off x="5527040" y="-78630"/>
            <a:ext cx="553720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4000" b="1" i="1" baseline="-25000" dirty="0" err="1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Perchè</a:t>
            </a:r>
            <a:r>
              <a:rPr lang="it-IT" sz="4000" b="1" i="1" baseline="-2500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Proprio qui?</a:t>
            </a:r>
          </a:p>
        </p:txBody>
      </p:sp>
    </p:spTree>
    <p:extLst>
      <p:ext uri="{BB962C8B-B14F-4D97-AF65-F5344CB8AC3E}">
        <p14:creationId xmlns:p14="http://schemas.microsoft.com/office/powerpoint/2010/main" val="2017408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>
            <a:extLst>
              <a:ext uri="{FF2B5EF4-FFF2-40B4-BE49-F238E27FC236}">
                <a16:creationId xmlns:a16="http://schemas.microsoft.com/office/drawing/2014/main" id="{89669AFB-F388-47F8-4689-3CD7948BB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22" y="-11954"/>
            <a:ext cx="8595361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Cosa è un Giacimento? 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A01FB83D-8BE3-ACB5-148B-853E09530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272" y="634377"/>
            <a:ext cx="9640466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/>
            <a:r>
              <a:rPr lang="it-IT" alt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 roccioso in cui ci sono </a:t>
            </a:r>
            <a:r>
              <a:rPr lang="it-IT" altLang="it-IT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accumuli naturali anomali</a:t>
            </a:r>
            <a:r>
              <a:rPr lang="it-IT" alt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di minerali metallici, non metallici o metalli nella crosta terrestre che, per dimensione, concentrazione e localizzazione, sono economicamente e legalmente </a:t>
            </a:r>
            <a:r>
              <a:rPr lang="it-IT" altLang="it-IT" b="1" u="sng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sfruttabili con profitto</a:t>
            </a:r>
            <a:r>
              <a:rPr lang="it-IT" altLang="it-IT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it-IT" altLang="it-IT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un determinato periodo storico in cui vige un quadro socio-economico favorevole allo sfruttamento. </a:t>
            </a:r>
          </a:p>
          <a:p>
            <a:pPr algn="just"/>
            <a:endParaRPr lang="it-IT" altLang="it-IT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it-IT" altLang="it-IT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it-IT" altLang="it-IT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DD037DA-CC3F-5334-AF45-3CBA8B4D1944}"/>
              </a:ext>
            </a:extLst>
          </p:cNvPr>
          <p:cNvGrpSpPr/>
          <p:nvPr/>
        </p:nvGrpSpPr>
        <p:grpSpPr>
          <a:xfrm>
            <a:off x="165272" y="1991943"/>
            <a:ext cx="4638128" cy="2200356"/>
            <a:chOff x="2585933" y="6847601"/>
            <a:chExt cx="4638128" cy="220035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C5BB2F47-D44E-4EFD-F5BA-8D9656A3164C}"/>
                </a:ext>
              </a:extLst>
            </p:cNvPr>
            <p:cNvSpPr txBox="1"/>
            <p:nvPr/>
          </p:nvSpPr>
          <p:spPr>
            <a:xfrm>
              <a:off x="2585933" y="7478297"/>
              <a:ext cx="364193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Quarzo: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r>
                <a:rPr lang="it-IT" sz="16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K-feldspato: </a:t>
              </a:r>
              <a:r>
                <a:rPr lang="it-IT" sz="16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KAlSi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  <a:r>
                <a:rPr lang="it-IT" sz="1600" i="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 </a:t>
              </a:r>
              <a:r>
                <a:rPr lang="it-IT" sz="1600" i="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</a:t>
              </a:r>
            </a:p>
            <a:p>
              <a:r>
                <a:rPr lang="it-IT" sz="1600" b="1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Plagioclase</a:t>
              </a:r>
              <a:r>
                <a:rPr lang="it-IT" sz="1600" b="1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it-IT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it-IT" sz="16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Na,Ca</a:t>
              </a:r>
              <a:r>
                <a:rPr lang="it-IT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)(</a:t>
              </a:r>
              <a:r>
                <a:rPr lang="it-IT" sz="16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Si,Al</a:t>
              </a:r>
              <a:r>
                <a:rPr lang="it-IT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it-IT" sz="16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it-IT" sz="16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6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it-IT" sz="1600" i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6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Biotite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: K(</a:t>
              </a:r>
              <a:r>
                <a:rPr lang="it-IT" sz="16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Mg,</a:t>
              </a:r>
              <a:r>
                <a:rPr lang="it-IT" sz="16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Fe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r>
                <a:rPr lang="it-IT" sz="1600" i="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[AlSi</a:t>
              </a:r>
              <a:r>
                <a:rPr lang="it-IT" sz="1600" i="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it-IT" sz="1600" i="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it-IT" sz="16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(OH,F)</a:t>
              </a:r>
              <a:r>
                <a:rPr lang="it-IT" sz="1600" i="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it-IT" sz="1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6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Tracce di </a:t>
              </a:r>
              <a:r>
                <a:rPr lang="it-IT" sz="1600" b="1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hematite</a:t>
              </a:r>
              <a:r>
                <a:rPr lang="it-IT" sz="1600" b="1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, magnetite.</a:t>
              </a:r>
              <a:endParaRPr lang="it-IT" sz="1600" b="1" i="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600" b="1" dirty="0">
                <a:latin typeface="GranjonLTStd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0BC6B1F-E40A-19F6-45A6-8FECB1B41FC3}"/>
                </a:ext>
              </a:extLst>
            </p:cNvPr>
            <p:cNvSpPr txBox="1"/>
            <p:nvPr/>
          </p:nvSpPr>
          <p:spPr>
            <a:xfrm>
              <a:off x="2605762" y="6847601"/>
              <a:ext cx="461829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it-IT" sz="20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hlinkClick r:id="rId2" tooltip="Quarz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r>
                <a:rPr lang="it-IT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Granito:</a:t>
              </a:r>
              <a:endParaRPr lang="it-IT" sz="2000" b="1" i="0" baseline="-2500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2000" b="1" dirty="0">
                <a:solidFill>
                  <a:srgbClr val="C00000"/>
                </a:solidFill>
                <a:latin typeface="GranjonLTStd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04C2211F-EA2A-AE5B-0AD7-E7B548204565}"/>
              </a:ext>
            </a:extLst>
          </p:cNvPr>
          <p:cNvGrpSpPr/>
          <p:nvPr/>
        </p:nvGrpSpPr>
        <p:grpSpPr>
          <a:xfrm>
            <a:off x="130022" y="3673856"/>
            <a:ext cx="4653549" cy="2239777"/>
            <a:chOff x="-4888944" y="3022582"/>
            <a:chExt cx="4653549" cy="2239777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951A99A-1C73-1239-8AAF-EBFE2F4B4B20}"/>
                </a:ext>
              </a:extLst>
            </p:cNvPr>
            <p:cNvSpPr txBox="1"/>
            <p:nvPr/>
          </p:nvSpPr>
          <p:spPr>
            <a:xfrm>
              <a:off x="-4888944" y="3022582"/>
              <a:ext cx="46182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it-IT" sz="20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hlinkClick r:id="rId2" tooltip="Quarz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r>
                <a:rPr lang="it-IT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Banded</a:t>
              </a:r>
              <a:r>
                <a:rPr lang="it-IT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Iron</a:t>
              </a:r>
              <a:r>
                <a:rPr lang="it-IT" sz="2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2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Formation</a:t>
              </a:r>
              <a:endParaRPr lang="en-US" sz="2000" b="1" dirty="0">
                <a:solidFill>
                  <a:srgbClr val="C00000"/>
                </a:solidFill>
                <a:latin typeface="GranjonLTStd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B0B8383-4E1D-89A9-02CF-9F8A846CFD9D}"/>
                </a:ext>
              </a:extLst>
            </p:cNvPr>
            <p:cNvSpPr txBox="1"/>
            <p:nvPr/>
          </p:nvSpPr>
          <p:spPr>
            <a:xfrm>
              <a:off x="-4853694" y="3692699"/>
              <a:ext cx="461829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Selce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SiO</a:t>
              </a:r>
              <a:r>
                <a:rPr lang="en-US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  <a:p>
              <a:r>
                <a:rPr lang="it-IT" sz="1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Hematite</a:t>
              </a:r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it-IT" sz="16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Fe</a:t>
              </a:r>
              <a:r>
                <a:rPr lang="it-IT" sz="1600" b="1" i="0" baseline="-25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2</a:t>
              </a:r>
              <a:r>
                <a:rPr lang="it-IT" sz="1600" b="0" i="0" dirty="0">
                  <a:effectLst/>
                  <a:latin typeface="arial" panose="020B0604020202020204" pitchFamily="34" charset="0"/>
                </a:rPr>
                <a:t>O</a:t>
              </a:r>
              <a:r>
                <a:rPr lang="it-IT" sz="1600" b="0" i="0" baseline="-25000" dirty="0">
                  <a:effectLst/>
                  <a:latin typeface="arial" panose="020B0604020202020204" pitchFamily="34" charset="0"/>
                </a:rPr>
                <a:t>3</a:t>
              </a:r>
              <a:endParaRPr lang="it-I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it-IT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Magnetite: </a:t>
              </a:r>
              <a:r>
                <a:rPr lang="it-IT" sz="16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Fe</a:t>
              </a:r>
              <a:r>
                <a:rPr lang="it-IT" sz="1600" b="1" i="0" baseline="-25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3</a:t>
              </a:r>
              <a:r>
                <a:rPr lang="it-IT" sz="1600" b="0" i="0" dirty="0">
                  <a:effectLst/>
                  <a:latin typeface="arial" panose="020B0604020202020204" pitchFamily="34" charset="0"/>
                </a:rPr>
                <a:t>O</a:t>
              </a:r>
              <a:r>
                <a:rPr lang="it-IT" sz="1600" b="0" i="0" baseline="-25000" dirty="0">
                  <a:effectLst/>
                  <a:latin typeface="arial" panose="020B0604020202020204" pitchFamily="34" charset="0"/>
                </a:rPr>
                <a:t>4</a:t>
              </a:r>
              <a:endParaRPr lang="it-IT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600" b="1" dirty="0">
                <a:latin typeface="GranjonLTStd"/>
              </a:endParaRPr>
            </a:p>
            <a:p>
              <a:endParaRPr lang="en-US" sz="1600" b="1" dirty="0">
                <a:latin typeface="GranjonLTStd"/>
              </a:endParaRPr>
            </a:p>
            <a:p>
              <a:endParaRPr lang="en-US" sz="1600" b="1" dirty="0">
                <a:latin typeface="GranjonLTStd"/>
              </a:endParaRP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C730F52E-23CE-A4CC-3F2D-1C8DE0FC9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2"/>
          <a:stretch/>
        </p:blipFill>
        <p:spPr>
          <a:xfrm>
            <a:off x="9805738" y="38800"/>
            <a:ext cx="2279955" cy="2186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A02048B-B166-B79F-9735-566EAB7A1264}"/>
              </a:ext>
            </a:extLst>
          </p:cNvPr>
          <p:cNvSpPr txBox="1"/>
          <p:nvPr/>
        </p:nvSpPr>
        <p:spPr>
          <a:xfrm>
            <a:off x="263231" y="5247803"/>
            <a:ext cx="613008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Hematite</a:t>
            </a:r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it-IT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Fe: ~ 69%</a:t>
            </a:r>
            <a:endParaRPr lang="it-IT" sz="1400" b="1" i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O: ~ 30%</a:t>
            </a:r>
          </a:p>
          <a:p>
            <a:endParaRPr lang="it-IT" sz="1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Magnetite:</a:t>
            </a:r>
          </a:p>
          <a:p>
            <a:r>
              <a:rPr lang="it-IT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Fe: ~ 72%</a:t>
            </a:r>
          </a:p>
          <a:p>
            <a:r>
              <a:rPr lang="it-IT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O: ~27%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3AF3DF93-0A26-D6A1-C6AC-78BA71B6593F}"/>
              </a:ext>
            </a:extLst>
          </p:cNvPr>
          <p:cNvGrpSpPr/>
          <p:nvPr/>
        </p:nvGrpSpPr>
        <p:grpSpPr>
          <a:xfrm>
            <a:off x="3613825" y="2042061"/>
            <a:ext cx="8314944" cy="4343538"/>
            <a:chOff x="763505" y="634377"/>
            <a:chExt cx="10664989" cy="6124832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469E95AE-F782-4E44-36CA-987C3034F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1" t="-3018" r="-2165" b="-1855"/>
            <a:stretch>
              <a:fillRect/>
            </a:stretch>
          </p:blipFill>
          <p:spPr bwMode="auto">
            <a:xfrm>
              <a:off x="763505" y="634377"/>
              <a:ext cx="10664989" cy="61248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CC97952B-DBBE-F027-FF0F-AE9A822A2184}"/>
                </a:ext>
              </a:extLst>
            </p:cNvPr>
            <p:cNvSpPr txBox="1"/>
            <p:nvPr/>
          </p:nvSpPr>
          <p:spPr>
            <a:xfrm>
              <a:off x="9659010" y="1528445"/>
              <a:ext cx="1121274" cy="419529"/>
            </a:xfrm>
            <a:prstGeom prst="rect">
              <a:avLst/>
            </a:prstGeom>
            <a:solidFill>
              <a:srgbClr val="FEEEC3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BIF</a:t>
              </a:r>
            </a:p>
          </p:txBody>
        </p:sp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A8A283A1-6465-822F-4EEA-EF570DBC0062}"/>
                </a:ext>
              </a:extLst>
            </p:cNvPr>
            <p:cNvSpPr txBox="1"/>
            <p:nvPr/>
          </p:nvSpPr>
          <p:spPr>
            <a:xfrm>
              <a:off x="3916219" y="4658278"/>
              <a:ext cx="1349301" cy="477396"/>
            </a:xfrm>
            <a:prstGeom prst="rect">
              <a:avLst/>
            </a:prstGeom>
            <a:solidFill>
              <a:srgbClr val="FEEEC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Granito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6831DA49-BE70-AEC9-8EF9-A2966E1B28D9}"/>
                </a:ext>
              </a:extLst>
            </p:cNvPr>
            <p:cNvSpPr txBox="1"/>
            <p:nvPr/>
          </p:nvSpPr>
          <p:spPr>
            <a:xfrm>
              <a:off x="2410691" y="5939089"/>
              <a:ext cx="150552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Altri </a:t>
              </a:r>
            </a:p>
            <a:p>
              <a:pPr algn="ctr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Minerali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C39EF3F-FE10-CEC5-962F-FA5BFE5DE7E0}"/>
                </a:ext>
              </a:extLst>
            </p:cNvPr>
            <p:cNvSpPr txBox="1"/>
            <p:nvPr/>
          </p:nvSpPr>
          <p:spPr>
            <a:xfrm>
              <a:off x="4207164" y="5925551"/>
              <a:ext cx="150552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Ossidi di ferro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75D921C-36A6-0DEC-7836-E8E4401EBB12}"/>
                </a:ext>
              </a:extLst>
            </p:cNvPr>
            <p:cNvSpPr txBox="1"/>
            <p:nvPr/>
          </p:nvSpPr>
          <p:spPr>
            <a:xfrm>
              <a:off x="7065065" y="5896216"/>
              <a:ext cx="150552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Altri Minerali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6F3E467C-69E6-8CA6-ECCC-9DEAADDB404B}"/>
                </a:ext>
              </a:extLst>
            </p:cNvPr>
            <p:cNvSpPr txBox="1"/>
            <p:nvPr/>
          </p:nvSpPr>
          <p:spPr>
            <a:xfrm>
              <a:off x="9170202" y="5896216"/>
              <a:ext cx="150552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Ossidi di ferro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920A7CF-FFAA-4E5A-488E-BA5923B392B5}"/>
                </a:ext>
              </a:extLst>
            </p:cNvPr>
            <p:cNvSpPr txBox="1"/>
            <p:nvPr/>
          </p:nvSpPr>
          <p:spPr>
            <a:xfrm rot="16200000">
              <a:off x="157441" y="3119477"/>
              <a:ext cx="2015656" cy="51319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000" b="1" i="1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Peso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465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3EFACB3-85B9-C082-4246-6F24455BC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r="26461"/>
          <a:stretch/>
        </p:blipFill>
        <p:spPr>
          <a:xfrm>
            <a:off x="0" y="-5462"/>
            <a:ext cx="12192000" cy="6940251"/>
          </a:xfrm>
          <a:prstGeom prst="rect">
            <a:avLst/>
          </a:prstGeom>
        </p:spPr>
      </p:pic>
      <p:sp>
        <p:nvSpPr>
          <p:cNvPr id="32" name="Text Box 6">
            <a:extLst>
              <a:ext uri="{FF2B5EF4-FFF2-40B4-BE49-F238E27FC236}">
                <a16:creationId xmlns:a16="http://schemas.microsoft.com/office/drawing/2014/main" id="{B0BA0261-DC03-5830-B0E5-E26BB1744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003" y="-5462"/>
            <a:ext cx="11642218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 tipi di giacimenti minerari metallici esistono?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FD347D8-2EE1-DEA7-6B7E-BBFA41CEAEAC}"/>
              </a:ext>
            </a:extLst>
          </p:cNvPr>
          <p:cNvSpPr txBox="1"/>
          <p:nvPr/>
        </p:nvSpPr>
        <p:spPr>
          <a:xfrm>
            <a:off x="6826811" y="6022553"/>
            <a:ext cx="539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6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Processi geologici esogeni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FF13D2F-AAE9-F0F6-738A-AD80B257DA07}"/>
              </a:ext>
            </a:extLst>
          </p:cNvPr>
          <p:cNvSpPr txBox="1"/>
          <p:nvPr/>
        </p:nvSpPr>
        <p:spPr>
          <a:xfrm>
            <a:off x="1400434" y="6022553"/>
            <a:ext cx="539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600" baseline="-25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Processi geologici endogeni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Anteprima della diapositiva 6">
                <a:extLst>
                  <a:ext uri="{FF2B5EF4-FFF2-40B4-BE49-F238E27FC236}">
                    <a16:creationId xmlns:a16="http://schemas.microsoft.com/office/drawing/2014/main" id="{A40A3635-7E11-D564-D72D-CEA0ED5B68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66976341"/>
                  </p:ext>
                </p:extLst>
              </p:nvPr>
            </p:nvGraphicFramePr>
            <p:xfrm>
              <a:off x="1156003" y="1629140"/>
              <a:ext cx="4538742" cy="4359473"/>
            </p:xfrm>
            <a:graphic>
              <a:graphicData uri="http://schemas.microsoft.com/office/powerpoint/2016/slidezoom">
                <pslz:sldZm>
                  <pslz:sldZmObj sldId="280" cId="3846289716">
                    <pslz:zmPr id="{C50274E4-4976-4936-910D-0E0673B6AF0B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38742" cy="435947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Anteprima della diapositiva 6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40A3635-7E11-D564-D72D-CEA0ED5B68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6003" y="1629140"/>
                <a:ext cx="4538742" cy="435947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EB0710EF-EB41-F153-F58C-98FA41BEB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145" y="1687284"/>
            <a:ext cx="4474852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0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>
            <a:extLst>
              <a:ext uri="{FF2B5EF4-FFF2-40B4-BE49-F238E27FC236}">
                <a16:creationId xmlns:a16="http://schemas.microsoft.com/office/drawing/2014/main" id="{F2BAC079-2830-12E9-B149-DAA70F0F2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03" y="0"/>
            <a:ext cx="11642218" cy="64633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3600" dirty="0">
                <a:latin typeface="Arial" panose="020B0604020202020204" pitchFamily="34" charset="0"/>
                <a:cs typeface="Arial" panose="020B0604020202020204" pitchFamily="34" charset="0"/>
              </a:rPr>
              <a:t>Processi geologici endogeni: </a:t>
            </a:r>
            <a:r>
              <a:rPr lang="it-IT" sz="3600" dirty="0" err="1">
                <a:latin typeface="Arial" panose="020B0604020202020204" pitchFamily="34" charset="0"/>
                <a:cs typeface="Arial" panose="020B0604020202020204" pitchFamily="34" charset="0"/>
              </a:rPr>
              <a:t>idrotermalismo</a:t>
            </a:r>
            <a:endParaRPr lang="it-IT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3853C5FE-B4A9-5563-F928-72E2A5F71D65}"/>
              </a:ext>
            </a:extLst>
          </p:cNvPr>
          <p:cNvSpPr txBox="1"/>
          <p:nvPr/>
        </p:nvSpPr>
        <p:spPr>
          <a:xfrm>
            <a:off x="100603" y="6467787"/>
            <a:ext cx="587221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1050" dirty="0"/>
              <a:t>Earth: </a:t>
            </a:r>
            <a:r>
              <a:rPr lang="it-IT" sz="1050" dirty="0" err="1"/>
              <a:t>portrait</a:t>
            </a:r>
            <a:r>
              <a:rPr lang="it-IT" sz="1050" dirty="0"/>
              <a:t> of a </a:t>
            </a:r>
            <a:r>
              <a:rPr lang="it-IT" sz="1050" dirty="0" err="1"/>
              <a:t>planet</a:t>
            </a:r>
            <a:r>
              <a:rPr lang="it-IT" sz="1050" dirty="0"/>
              <a:t>, 4° ed.  Copyright © W.W. Norton &amp; Company 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5DA0EE8E-7959-5A67-EF28-3D82F3682A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845" t="3664" r="713" b="4418"/>
          <a:stretch/>
        </p:blipFill>
        <p:spPr>
          <a:xfrm>
            <a:off x="726562" y="1372672"/>
            <a:ext cx="6035198" cy="5045125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5" name="Picture 5" descr="teniente9">
            <a:extLst>
              <a:ext uri="{FF2B5EF4-FFF2-40B4-BE49-F238E27FC236}">
                <a16:creationId xmlns:a16="http://schemas.microsoft.com/office/drawing/2014/main" id="{E930A39D-3D5D-C438-466E-9EE50EC18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442" y="3088728"/>
            <a:ext cx="4118984" cy="2752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C6CB503A-26C3-205B-A998-0BC899E8DFB0}"/>
              </a:ext>
            </a:extLst>
          </p:cNvPr>
          <p:cNvSpPr/>
          <p:nvPr/>
        </p:nvSpPr>
        <p:spPr>
          <a:xfrm>
            <a:off x="7355240" y="5832190"/>
            <a:ext cx="515502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Calcopirite in vena, El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Teniente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Chile</a:t>
            </a:r>
          </a:p>
        </p:txBody>
      </p:sp>
      <p:sp>
        <p:nvSpPr>
          <p:cNvPr id="38" name="Text Box 7">
            <a:extLst>
              <a:ext uri="{FF2B5EF4-FFF2-40B4-BE49-F238E27FC236}">
                <a16:creationId xmlns:a16="http://schemas.microsoft.com/office/drawing/2014/main" id="{716E5C82-7B07-EB7F-EED0-FA31A9846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475" y="837663"/>
            <a:ext cx="2222762" cy="36933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</a:gradFill>
          <a:ln w="19050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defRPr/>
            </a:pPr>
            <a:r>
              <a:rPr lang="it-IT" altLang="it-IT" kern="0" dirty="0"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Attività idrotermale</a:t>
            </a:r>
          </a:p>
        </p:txBody>
      </p:sp>
      <p:sp>
        <p:nvSpPr>
          <p:cNvPr id="2" name="Fumetto: rettangolo 1">
            <a:extLst>
              <a:ext uri="{FF2B5EF4-FFF2-40B4-BE49-F238E27FC236}">
                <a16:creationId xmlns:a16="http://schemas.microsoft.com/office/drawing/2014/main" id="{F85D2B10-9392-D7FC-BFA9-D04B4C0B8845}"/>
              </a:ext>
            </a:extLst>
          </p:cNvPr>
          <p:cNvSpPr/>
          <p:nvPr/>
        </p:nvSpPr>
        <p:spPr>
          <a:xfrm>
            <a:off x="808504" y="1530734"/>
            <a:ext cx="1862405" cy="1128307"/>
          </a:xfrm>
          <a:prstGeom prst="wedgeRectCallout">
            <a:avLst>
              <a:gd name="adj1" fmla="val -19238"/>
              <a:gd name="adj2" fmla="val 10958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Acque meteoriche si infiltrano nel sottosuolo</a:t>
            </a:r>
          </a:p>
        </p:txBody>
      </p:sp>
      <p:sp>
        <p:nvSpPr>
          <p:cNvPr id="4" name="Fumetto: rettangolo 3">
            <a:extLst>
              <a:ext uri="{FF2B5EF4-FFF2-40B4-BE49-F238E27FC236}">
                <a16:creationId xmlns:a16="http://schemas.microsoft.com/office/drawing/2014/main" id="{A4527389-4864-A4F1-9338-8988EC59257E}"/>
              </a:ext>
            </a:extLst>
          </p:cNvPr>
          <p:cNvSpPr/>
          <p:nvPr/>
        </p:nvSpPr>
        <p:spPr>
          <a:xfrm>
            <a:off x="2699920" y="1590680"/>
            <a:ext cx="2271249" cy="1128307"/>
          </a:xfrm>
          <a:prstGeom prst="wedgeRectCallout">
            <a:avLst>
              <a:gd name="adj1" fmla="val -26016"/>
              <a:gd name="adj2" fmla="val 1432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Fluidi idrotermali che </a:t>
            </a:r>
            <a:r>
              <a:rPr lang="it-IT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essolvono</a:t>
            </a:r>
            <a:r>
              <a:rPr lang="it-IT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 magma  (H,O,C etc.) </a:t>
            </a:r>
          </a:p>
        </p:txBody>
      </p:sp>
      <p:sp>
        <p:nvSpPr>
          <p:cNvPr id="11" name="Freccia circolare a sinistra 10">
            <a:extLst>
              <a:ext uri="{FF2B5EF4-FFF2-40B4-BE49-F238E27FC236}">
                <a16:creationId xmlns:a16="http://schemas.microsoft.com/office/drawing/2014/main" id="{64D62D6E-0832-8F63-1F83-ECFFD3D74F3C}"/>
              </a:ext>
            </a:extLst>
          </p:cNvPr>
          <p:cNvSpPr/>
          <p:nvPr/>
        </p:nvSpPr>
        <p:spPr>
          <a:xfrm>
            <a:off x="5776840" y="4155341"/>
            <a:ext cx="497711" cy="17448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circolare a sinistra 11">
            <a:extLst>
              <a:ext uri="{FF2B5EF4-FFF2-40B4-BE49-F238E27FC236}">
                <a16:creationId xmlns:a16="http://schemas.microsoft.com/office/drawing/2014/main" id="{DAE679B3-C3C0-1FA5-FB7E-8F91D9920DA5}"/>
              </a:ext>
            </a:extLst>
          </p:cNvPr>
          <p:cNvSpPr/>
          <p:nvPr/>
        </p:nvSpPr>
        <p:spPr>
          <a:xfrm rot="3900000">
            <a:off x="5083437" y="4632648"/>
            <a:ext cx="406111" cy="1389627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circolare a sinistra 12">
            <a:extLst>
              <a:ext uri="{FF2B5EF4-FFF2-40B4-BE49-F238E27FC236}">
                <a16:creationId xmlns:a16="http://schemas.microsoft.com/office/drawing/2014/main" id="{5425ACE4-450C-B87C-CC17-A3C76F975268}"/>
              </a:ext>
            </a:extLst>
          </p:cNvPr>
          <p:cNvSpPr/>
          <p:nvPr/>
        </p:nvSpPr>
        <p:spPr>
          <a:xfrm rot="9300000" flipV="1">
            <a:off x="1024954" y="4459505"/>
            <a:ext cx="429968" cy="1553576"/>
          </a:xfrm>
          <a:prstGeom prst="curvedLeftArrow">
            <a:avLst>
              <a:gd name="adj1" fmla="val 14690"/>
              <a:gd name="adj2" fmla="val 50000"/>
              <a:gd name="adj3" fmla="val 60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Freccia circolare a sinistra 16">
            <a:extLst>
              <a:ext uri="{FF2B5EF4-FFF2-40B4-BE49-F238E27FC236}">
                <a16:creationId xmlns:a16="http://schemas.microsoft.com/office/drawing/2014/main" id="{32613379-442F-E5A5-02F7-1B4D4CEA1E70}"/>
              </a:ext>
            </a:extLst>
          </p:cNvPr>
          <p:cNvSpPr/>
          <p:nvPr/>
        </p:nvSpPr>
        <p:spPr>
          <a:xfrm rot="6240000">
            <a:off x="4526157" y="5105325"/>
            <a:ext cx="454201" cy="1650547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Freccia circolare a sinistra 19">
            <a:extLst>
              <a:ext uri="{FF2B5EF4-FFF2-40B4-BE49-F238E27FC236}">
                <a16:creationId xmlns:a16="http://schemas.microsoft.com/office/drawing/2014/main" id="{CF6F178F-9BB2-4BC2-E535-6F8747348E61}"/>
              </a:ext>
            </a:extLst>
          </p:cNvPr>
          <p:cNvSpPr/>
          <p:nvPr/>
        </p:nvSpPr>
        <p:spPr>
          <a:xfrm rot="7140000" flipV="1">
            <a:off x="2184633" y="4303714"/>
            <a:ext cx="540000" cy="1371378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gradFill>
            <a:gsLst>
              <a:gs pos="0">
                <a:srgbClr val="FF0000"/>
              </a:gs>
              <a:gs pos="48000">
                <a:schemeClr val="accent5">
                  <a:lumMod val="97000"/>
                  <a:lumOff val="3000"/>
                  <a:alpha val="26000"/>
                </a:schemeClr>
              </a:gs>
              <a:gs pos="100000">
                <a:srgbClr val="375C9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circolare a sinistra 21">
            <a:extLst>
              <a:ext uri="{FF2B5EF4-FFF2-40B4-BE49-F238E27FC236}">
                <a16:creationId xmlns:a16="http://schemas.microsoft.com/office/drawing/2014/main" id="{551F2FEC-0B5F-A639-24EF-20729E681AA9}"/>
              </a:ext>
            </a:extLst>
          </p:cNvPr>
          <p:cNvSpPr/>
          <p:nvPr/>
        </p:nvSpPr>
        <p:spPr>
          <a:xfrm rot="-7320000">
            <a:off x="3969521" y="3763729"/>
            <a:ext cx="410684" cy="1314196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Freccia circolare a sinistra 22">
            <a:extLst>
              <a:ext uri="{FF2B5EF4-FFF2-40B4-BE49-F238E27FC236}">
                <a16:creationId xmlns:a16="http://schemas.microsoft.com/office/drawing/2014/main" id="{DB98CF3B-70F3-7494-0355-7F91D8768AD8}"/>
              </a:ext>
            </a:extLst>
          </p:cNvPr>
          <p:cNvSpPr/>
          <p:nvPr/>
        </p:nvSpPr>
        <p:spPr>
          <a:xfrm rot="-2460000">
            <a:off x="5171228" y="3847605"/>
            <a:ext cx="500063" cy="1193886"/>
          </a:xfrm>
          <a:prstGeom prst="curvedLeftArrow">
            <a:avLst>
              <a:gd name="adj1" fmla="val 25000"/>
              <a:gd name="adj2" fmla="val 50000"/>
              <a:gd name="adj3" fmla="val 62607"/>
            </a:avLst>
          </a:prstGeom>
          <a:gradFill>
            <a:gsLst>
              <a:gs pos="0">
                <a:srgbClr val="375C9E"/>
              </a:gs>
              <a:gs pos="48000">
                <a:schemeClr val="accent5">
                  <a:lumMod val="97000"/>
                  <a:lumOff val="3000"/>
                  <a:alpha val="26000"/>
                </a:schemeClr>
              </a:gs>
              <a:gs pos="100000">
                <a:srgbClr val="FF00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Freccia circolare a sinistra 23">
            <a:extLst>
              <a:ext uri="{FF2B5EF4-FFF2-40B4-BE49-F238E27FC236}">
                <a16:creationId xmlns:a16="http://schemas.microsoft.com/office/drawing/2014/main" id="{93BBCAC4-F017-9344-E778-C5C27229F3B8}"/>
              </a:ext>
            </a:extLst>
          </p:cNvPr>
          <p:cNvSpPr/>
          <p:nvPr/>
        </p:nvSpPr>
        <p:spPr>
          <a:xfrm rot="-7320000">
            <a:off x="4576793" y="3939550"/>
            <a:ext cx="286437" cy="1242751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5" name="Freccia circolare a sinistra 24">
            <a:extLst>
              <a:ext uri="{FF2B5EF4-FFF2-40B4-BE49-F238E27FC236}">
                <a16:creationId xmlns:a16="http://schemas.microsoft.com/office/drawing/2014/main" id="{B28C6722-47C6-E588-2954-34FEDE08A2B8}"/>
              </a:ext>
            </a:extLst>
          </p:cNvPr>
          <p:cNvSpPr/>
          <p:nvPr/>
        </p:nvSpPr>
        <p:spPr>
          <a:xfrm rot="-6600000">
            <a:off x="4408680" y="3192609"/>
            <a:ext cx="285072" cy="1235140"/>
          </a:xfrm>
          <a:prstGeom prst="curvedLeftArrow">
            <a:avLst>
              <a:gd name="adj1" fmla="val 25000"/>
              <a:gd name="adj2" fmla="val 50000"/>
              <a:gd name="adj3" fmla="val 24607"/>
            </a:avLst>
          </a:prstGeom>
          <a:gradFill>
            <a:gsLst>
              <a:gs pos="0">
                <a:srgbClr val="375C9E"/>
              </a:gs>
              <a:gs pos="48000">
                <a:schemeClr val="accent5">
                  <a:lumMod val="97000"/>
                  <a:lumOff val="3000"/>
                  <a:alpha val="26000"/>
                </a:schemeClr>
              </a:gs>
              <a:gs pos="100000">
                <a:srgbClr val="FF00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Freccia in giù 33">
            <a:extLst>
              <a:ext uri="{FF2B5EF4-FFF2-40B4-BE49-F238E27FC236}">
                <a16:creationId xmlns:a16="http://schemas.microsoft.com/office/drawing/2014/main" id="{C416EDFF-B22D-2673-AEAC-CCDA75741ECF}"/>
              </a:ext>
            </a:extLst>
          </p:cNvPr>
          <p:cNvSpPr/>
          <p:nvPr/>
        </p:nvSpPr>
        <p:spPr>
          <a:xfrm>
            <a:off x="5953976" y="2946189"/>
            <a:ext cx="262032" cy="627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Freccia in giù 35">
            <a:extLst>
              <a:ext uri="{FF2B5EF4-FFF2-40B4-BE49-F238E27FC236}">
                <a16:creationId xmlns:a16="http://schemas.microsoft.com/office/drawing/2014/main" id="{DA3E2CA4-2DB9-DA73-2BB5-F2D3201625D1}"/>
              </a:ext>
            </a:extLst>
          </p:cNvPr>
          <p:cNvSpPr/>
          <p:nvPr/>
        </p:nvSpPr>
        <p:spPr>
          <a:xfrm>
            <a:off x="6393144" y="3115056"/>
            <a:ext cx="263843" cy="627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1F2BE8DE-CD03-3597-3080-EA428422C630}"/>
              </a:ext>
            </a:extLst>
          </p:cNvPr>
          <p:cNvSpPr/>
          <p:nvPr/>
        </p:nvSpPr>
        <p:spPr>
          <a:xfrm>
            <a:off x="4336026" y="2828127"/>
            <a:ext cx="1440814" cy="50270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9AD4818C-BB88-6EE4-6B32-DC0A32111B83}"/>
              </a:ext>
            </a:extLst>
          </p:cNvPr>
          <p:cNvSpPr txBox="1"/>
          <p:nvPr/>
        </p:nvSpPr>
        <p:spPr>
          <a:xfrm>
            <a:off x="4330013" y="2787472"/>
            <a:ext cx="1739606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i="1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Future Mineralizzazioni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09D28939-EF26-86E8-E492-F219D875E5F0}"/>
              </a:ext>
            </a:extLst>
          </p:cNvPr>
          <p:cNvSpPr txBox="1"/>
          <p:nvPr/>
        </p:nvSpPr>
        <p:spPr>
          <a:xfrm>
            <a:off x="5464949" y="2041441"/>
            <a:ext cx="809602" cy="297517"/>
          </a:xfrm>
          <a:prstGeom prst="rect">
            <a:avLst/>
          </a:prstGeom>
          <a:solidFill>
            <a:srgbClr val="96A1C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Pioggia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5E7E0240-6030-8991-D441-1F6CEB391AB9}"/>
              </a:ext>
            </a:extLst>
          </p:cNvPr>
          <p:cNvSpPr/>
          <p:nvPr/>
        </p:nvSpPr>
        <p:spPr>
          <a:xfrm>
            <a:off x="1095950" y="3088728"/>
            <a:ext cx="262032" cy="627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AC6997F7-3100-B405-8428-B3D81A08A478}"/>
              </a:ext>
            </a:extLst>
          </p:cNvPr>
          <p:cNvSpPr/>
          <p:nvPr/>
        </p:nvSpPr>
        <p:spPr>
          <a:xfrm>
            <a:off x="1535118" y="2929171"/>
            <a:ext cx="263843" cy="6278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circolare a sinistra 7">
            <a:extLst>
              <a:ext uri="{FF2B5EF4-FFF2-40B4-BE49-F238E27FC236}">
                <a16:creationId xmlns:a16="http://schemas.microsoft.com/office/drawing/2014/main" id="{65A009E1-C544-BA03-B391-A0229F89DDFF}"/>
              </a:ext>
            </a:extLst>
          </p:cNvPr>
          <p:cNvSpPr/>
          <p:nvPr/>
        </p:nvSpPr>
        <p:spPr>
          <a:xfrm rot="-9360000" flipH="1">
            <a:off x="2611006" y="4093423"/>
            <a:ext cx="385182" cy="913923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Freccia circolare a sinistra 8">
            <a:extLst>
              <a:ext uri="{FF2B5EF4-FFF2-40B4-BE49-F238E27FC236}">
                <a16:creationId xmlns:a16="http://schemas.microsoft.com/office/drawing/2014/main" id="{BE3DCD5A-C4C2-02A2-73C7-844E5B3E07A7}"/>
              </a:ext>
            </a:extLst>
          </p:cNvPr>
          <p:cNvSpPr/>
          <p:nvPr/>
        </p:nvSpPr>
        <p:spPr>
          <a:xfrm rot="-13800000" flipH="1">
            <a:off x="2221057" y="3804892"/>
            <a:ext cx="417922" cy="905695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ircolare a sinistra 9">
            <a:extLst>
              <a:ext uri="{FF2B5EF4-FFF2-40B4-BE49-F238E27FC236}">
                <a16:creationId xmlns:a16="http://schemas.microsoft.com/office/drawing/2014/main" id="{1F031085-C3A8-191F-E2BD-DE9184C80CEB}"/>
              </a:ext>
            </a:extLst>
          </p:cNvPr>
          <p:cNvSpPr/>
          <p:nvPr/>
        </p:nvSpPr>
        <p:spPr>
          <a:xfrm rot="-14160000" flipH="1">
            <a:off x="2724512" y="3566495"/>
            <a:ext cx="385182" cy="913923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6" name="Freccia circolare a sinistra 25">
            <a:extLst>
              <a:ext uri="{FF2B5EF4-FFF2-40B4-BE49-F238E27FC236}">
                <a16:creationId xmlns:a16="http://schemas.microsoft.com/office/drawing/2014/main" id="{44F3F1C2-8095-B649-61C1-9BDD9117BF1C}"/>
              </a:ext>
            </a:extLst>
          </p:cNvPr>
          <p:cNvSpPr/>
          <p:nvPr/>
        </p:nvSpPr>
        <p:spPr>
          <a:xfrm rot="4440000" flipV="1">
            <a:off x="2493839" y="4773547"/>
            <a:ext cx="420213" cy="1370187"/>
          </a:xfrm>
          <a:prstGeom prst="curvedLeftArrow">
            <a:avLst>
              <a:gd name="adj1" fmla="val 25000"/>
              <a:gd name="adj2" fmla="val 50000"/>
              <a:gd name="adj3" fmla="val 54198"/>
            </a:avLst>
          </a:prstGeom>
          <a:gradFill>
            <a:gsLst>
              <a:gs pos="0">
                <a:srgbClr val="FF0000"/>
              </a:gs>
              <a:gs pos="48000">
                <a:schemeClr val="accent5">
                  <a:lumMod val="97000"/>
                  <a:lumOff val="3000"/>
                  <a:alpha val="26000"/>
                </a:schemeClr>
              </a:gs>
              <a:gs pos="100000">
                <a:srgbClr val="375C9E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7" name="Freccia circolare a sinistra 26">
            <a:extLst>
              <a:ext uri="{FF2B5EF4-FFF2-40B4-BE49-F238E27FC236}">
                <a16:creationId xmlns:a16="http://schemas.microsoft.com/office/drawing/2014/main" id="{12C330CD-ED98-58F8-3702-60E0F5966291}"/>
              </a:ext>
            </a:extLst>
          </p:cNvPr>
          <p:cNvSpPr/>
          <p:nvPr/>
        </p:nvSpPr>
        <p:spPr>
          <a:xfrm rot="-5460000" flipV="1">
            <a:off x="2433808" y="3032125"/>
            <a:ext cx="396000" cy="1242015"/>
          </a:xfrm>
          <a:prstGeom prst="curvedLeftArrow">
            <a:avLst>
              <a:gd name="adj1" fmla="val 25000"/>
              <a:gd name="adj2" fmla="val 50000"/>
              <a:gd name="adj3" fmla="val 62607"/>
            </a:avLst>
          </a:prstGeom>
          <a:gradFill>
            <a:gsLst>
              <a:gs pos="0">
                <a:srgbClr val="375C9E"/>
              </a:gs>
              <a:gs pos="48000">
                <a:schemeClr val="accent5">
                  <a:lumMod val="97000"/>
                  <a:lumOff val="3000"/>
                  <a:alpha val="26000"/>
                </a:schemeClr>
              </a:gs>
              <a:gs pos="100000">
                <a:srgbClr val="FF00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8" name="Freccia circolare a sinistra 27">
            <a:extLst>
              <a:ext uri="{FF2B5EF4-FFF2-40B4-BE49-F238E27FC236}">
                <a16:creationId xmlns:a16="http://schemas.microsoft.com/office/drawing/2014/main" id="{1744E7DB-D5AC-98E7-3692-47710060EC51}"/>
              </a:ext>
            </a:extLst>
          </p:cNvPr>
          <p:cNvSpPr/>
          <p:nvPr/>
        </p:nvSpPr>
        <p:spPr>
          <a:xfrm rot="8340000" flipV="1">
            <a:off x="1817955" y="4554502"/>
            <a:ext cx="375878" cy="1125124"/>
          </a:xfrm>
          <a:prstGeom prst="curvedLeftArrow">
            <a:avLst>
              <a:gd name="adj1" fmla="val 14690"/>
              <a:gd name="adj2" fmla="val 50000"/>
              <a:gd name="adj3" fmla="val 600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B773BE-8E20-A13D-547D-6DF756087048}"/>
              </a:ext>
            </a:extLst>
          </p:cNvPr>
          <p:cNvSpPr txBox="1"/>
          <p:nvPr/>
        </p:nvSpPr>
        <p:spPr>
          <a:xfrm>
            <a:off x="6843702" y="1335602"/>
            <a:ext cx="471109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spcBef>
                <a:spcPts val="1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idrotermali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oluzioni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naturali acquose e altre componenti volatili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es. CO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HCl, H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S, etc. )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ad alte temperature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(200-800°C) e medio-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salinità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cui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possono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essere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disciolti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elementi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metallici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(Fe, </a:t>
            </a:r>
            <a:r>
              <a:rPr lang="pl-PL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Cu, Pb, Zn, W, Mn</a:t>
            </a:r>
            <a:r>
              <a:rPr lang="it-IT" sz="160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etc.)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8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6" grpId="0" animBg="1"/>
      <p:bldP spid="5" grpId="0" animBg="1"/>
      <p:bldP spid="6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id="{41574304-606B-E99F-77EF-E6EF443EAE84}"/>
              </a:ext>
            </a:extLst>
          </p:cNvPr>
          <p:cNvSpPr txBox="1"/>
          <p:nvPr/>
        </p:nvSpPr>
        <p:spPr>
          <a:xfrm>
            <a:off x="277987" y="85837"/>
            <a:ext cx="2311672" cy="6645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400" kern="0" dirty="0">
                <a:latin typeface="Calibri"/>
                <a:cs typeface="Calibri"/>
              </a:rPr>
              <a:t>S</a:t>
            </a:r>
            <a:r>
              <a:rPr lang="en-US" sz="4400" b="0" i="0" u="none" strike="noStrike" kern="0" cap="none" spc="0" baseline="0" dirty="0">
                <a:uFillTx/>
                <a:latin typeface="Calibri"/>
                <a:cs typeface="Calibri"/>
              </a:rPr>
              <a:t>karn</a:t>
            </a:r>
          </a:p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4400" kern="0" dirty="0">
              <a:latin typeface="Calibri"/>
              <a:cs typeface="Calibri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B58316E-6E28-25F0-E38F-6FDBECF7C22D}"/>
              </a:ext>
            </a:extLst>
          </p:cNvPr>
          <p:cNvSpPr txBox="1"/>
          <p:nvPr/>
        </p:nvSpPr>
        <p:spPr>
          <a:xfrm>
            <a:off x="12002" y="1028789"/>
            <a:ext cx="6345923" cy="367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Giacimento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minerario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formato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esclusivamente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rocce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carbonatiche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(dolomite, calcite,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marmi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alterazione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idrotermale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idrotermali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origine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magmatica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essolvono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da un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corpo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magmatico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intrusive;</a:t>
            </a:r>
          </a:p>
          <a:p>
            <a:pPr marL="285750" indent="-285750" algn="just">
              <a:spcAft>
                <a:spcPts val="6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formano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tipicamente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metamorfismo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contatto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(o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*)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entro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distanza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&lt;1Km dal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contatto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dell’intrusione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magmatica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Aureola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contatto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285750" indent="-285750" algn="just">
              <a:spcAft>
                <a:spcPts val="600"/>
              </a:spcAft>
            </a:pP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L’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alterazione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idrotermale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associazioni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minerali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ossidi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di Fe,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solfuri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di Cu, Pb, Zn etc. con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tracce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di Au, Ag, W, Mo, Co, etc. </a:t>
            </a:r>
          </a:p>
          <a:p>
            <a:pPr marL="285750" indent="-285750" algn="just">
              <a:spcAft>
                <a:spcPts val="600"/>
              </a:spcAft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6220818-C3E0-2962-F397-72317E7C4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2698" y="85837"/>
            <a:ext cx="5162629" cy="143116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Fluidi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idrotermali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Magmatismo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endParaRPr lang="en-US" altLang="it-IT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E00D8DF-FCC5-0CB0-CB62-24CC33651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750" y="60465"/>
            <a:ext cx="1811694" cy="169584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1F2605-5C7F-2CEC-368F-A1051EE68D5F}"/>
              </a:ext>
            </a:extLst>
          </p:cNvPr>
          <p:cNvSpPr txBox="1"/>
          <p:nvPr/>
        </p:nvSpPr>
        <p:spPr>
          <a:xfrm>
            <a:off x="229086" y="5391580"/>
            <a:ext cx="111019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spcBef>
                <a:spcPts val="1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Metasomatismo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processo di trasformazione chimica allo stato solido, </a:t>
            </a:r>
            <a:r>
              <a:rPr lang="it-IT" sz="1600" dirty="0">
                <a:solidFill>
                  <a:srgbClr val="202124"/>
                </a:solidFill>
                <a:latin typeface="arial" panose="020B0604020202020204" pitchFamily="34" charset="0"/>
              </a:rPr>
              <a:t>con sostituzione parziale o totale di alcuni elementi che le compongono; si verifica quando le rocce vengono a contatto con fluidi di origine magmatica o con soluzioni idrotermali in particolari condizioni di temperatura e di pressione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BB80ECF-BE38-6BDB-E0FB-3C34B4CA0F73}"/>
              </a:ext>
            </a:extLst>
          </p:cNvPr>
          <p:cNvGrpSpPr/>
          <p:nvPr/>
        </p:nvGrpSpPr>
        <p:grpSpPr>
          <a:xfrm>
            <a:off x="6676376" y="1845199"/>
            <a:ext cx="11954100" cy="3256492"/>
            <a:chOff x="6615416" y="1845199"/>
            <a:chExt cx="11954100" cy="3256492"/>
          </a:xfrm>
        </p:grpSpPr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ACB18314-8E7B-977D-9B5A-E5EEF0A480BB}"/>
                </a:ext>
              </a:extLst>
            </p:cNvPr>
            <p:cNvGrpSpPr/>
            <p:nvPr/>
          </p:nvGrpSpPr>
          <p:grpSpPr>
            <a:xfrm>
              <a:off x="6615416" y="1845199"/>
              <a:ext cx="11954100" cy="3256492"/>
              <a:chOff x="6488277" y="2852319"/>
              <a:chExt cx="12939580" cy="3766357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24F25A0D-0225-ACA4-7EB0-E041BC0A49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069"/>
              <a:stretch/>
            </p:blipFill>
            <p:spPr>
              <a:xfrm>
                <a:off x="6488277" y="2852319"/>
                <a:ext cx="5307483" cy="3474720"/>
              </a:xfrm>
              <a:prstGeom prst="rect">
                <a:avLst/>
              </a:prstGeom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ABCBC19-CFEF-BAE1-8927-1BB43CE5CD8C}"/>
                  </a:ext>
                </a:extLst>
              </p:cNvPr>
              <p:cNvSpPr txBox="1"/>
              <p:nvPr/>
            </p:nvSpPr>
            <p:spPr>
              <a:xfrm>
                <a:off x="9601867" y="6310899"/>
                <a:ext cx="982599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Modificato</a:t>
                </a:r>
                <a:r>
                  <a:rPr lang="en-US" sz="1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da Sillitoe (2010)</a:t>
                </a:r>
                <a:endParaRPr lang="it-IT" sz="14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DFFB7090-411C-F5A1-CC4F-2B75221C62CD}"/>
                </a:ext>
              </a:extLst>
            </p:cNvPr>
            <p:cNvSpPr/>
            <p:nvPr/>
          </p:nvSpPr>
          <p:spPr>
            <a:xfrm>
              <a:off x="7408750" y="2082800"/>
              <a:ext cx="912290" cy="396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C8DE6DE3-06BD-0D5A-9797-C43558C93930}"/>
                </a:ext>
              </a:extLst>
            </p:cNvPr>
            <p:cNvSpPr/>
            <p:nvPr/>
          </p:nvSpPr>
          <p:spPr>
            <a:xfrm>
              <a:off x="6648860" y="2218874"/>
              <a:ext cx="1164180" cy="12977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A1D9C2E7-CA4F-A61D-013A-0ABA38673554}"/>
                </a:ext>
              </a:extLst>
            </p:cNvPr>
            <p:cNvSpPr/>
            <p:nvPr/>
          </p:nvSpPr>
          <p:spPr>
            <a:xfrm>
              <a:off x="7040020" y="4140011"/>
              <a:ext cx="737460" cy="4991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2DB23C62-8C48-1910-C94A-2E7069BE1B57}"/>
                </a:ext>
              </a:extLst>
            </p:cNvPr>
            <p:cNvSpPr/>
            <p:nvPr/>
          </p:nvSpPr>
          <p:spPr>
            <a:xfrm>
              <a:off x="10067700" y="1971683"/>
              <a:ext cx="732380" cy="482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46B91A43-1654-43D3-7CD8-080E8DA73701}"/>
                </a:ext>
              </a:extLst>
            </p:cNvPr>
            <p:cNvSpPr/>
            <p:nvPr/>
          </p:nvSpPr>
          <p:spPr>
            <a:xfrm>
              <a:off x="10786300" y="3080398"/>
              <a:ext cx="732380" cy="482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889635D6-9A8D-3B7E-DA91-71BC0394B1E0}"/>
                </a:ext>
              </a:extLst>
            </p:cNvPr>
            <p:cNvSpPr txBox="1"/>
            <p:nvPr/>
          </p:nvSpPr>
          <p:spPr>
            <a:xfrm>
              <a:off x="10725292" y="2945559"/>
              <a:ext cx="118872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Roccia Carbonatica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E262A3E-81A1-F373-A248-D1154C7B66B9}"/>
                </a:ext>
              </a:extLst>
            </p:cNvPr>
            <p:cNvSpPr txBox="1"/>
            <p:nvPr/>
          </p:nvSpPr>
          <p:spPr>
            <a:xfrm>
              <a:off x="6814390" y="4140011"/>
              <a:ext cx="1188720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Intrusione magmatica</a:t>
              </a:r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D7E0E8D2-1DBB-04FC-660A-F3979F8528C1}"/>
                </a:ext>
              </a:extLst>
            </p:cNvPr>
            <p:cNvSpPr/>
            <p:nvPr/>
          </p:nvSpPr>
          <p:spPr>
            <a:xfrm>
              <a:off x="9178868" y="2067716"/>
              <a:ext cx="732380" cy="52583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8340B554-0713-22E4-5CDF-78A67D604B35}"/>
                </a:ext>
              </a:extLst>
            </p:cNvPr>
            <p:cNvSpPr/>
            <p:nvPr/>
          </p:nvSpPr>
          <p:spPr>
            <a:xfrm>
              <a:off x="8909375" y="2238206"/>
              <a:ext cx="501125" cy="52583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114B6059-1813-5F99-8211-13CA6C356039}"/>
                </a:ext>
              </a:extLst>
            </p:cNvPr>
            <p:cNvSpPr/>
            <p:nvPr/>
          </p:nvSpPr>
          <p:spPr>
            <a:xfrm>
              <a:off x="10306564" y="2377975"/>
              <a:ext cx="276028" cy="15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A0F9A4E-5213-313D-90A9-6B64510C0917}"/>
                </a:ext>
              </a:extLst>
            </p:cNvPr>
            <p:cNvSpPr txBox="1"/>
            <p:nvPr/>
          </p:nvSpPr>
          <p:spPr>
            <a:xfrm>
              <a:off x="8825294" y="2454175"/>
              <a:ext cx="116418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Skarn</a:t>
              </a:r>
              <a:endParaRPr lang="it-IT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B7D780A-6ED8-E8F4-4233-8E9A4F2A1562}"/>
                </a:ext>
              </a:extLst>
            </p:cNvPr>
            <p:cNvSpPr txBox="1"/>
            <p:nvPr/>
          </p:nvSpPr>
          <p:spPr>
            <a:xfrm>
              <a:off x="9300410" y="2253591"/>
              <a:ext cx="1164180" cy="2975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000" baseline="-250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Skarn</a:t>
              </a:r>
              <a:endParaRPr lang="it-IT" sz="2000" baseline="-25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182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1">
            <a:extLst>
              <a:ext uri="{FF2B5EF4-FFF2-40B4-BE49-F238E27FC236}">
                <a16:creationId xmlns:a16="http://schemas.microsoft.com/office/drawing/2014/main" id="{04425C4D-622C-9AED-2942-282018177F65}"/>
              </a:ext>
            </a:extLst>
          </p:cNvPr>
          <p:cNvSpPr txBox="1"/>
          <p:nvPr/>
        </p:nvSpPr>
        <p:spPr>
          <a:xfrm>
            <a:off x="2028115" y="783062"/>
            <a:ext cx="3875137" cy="1938992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</a:gradFill>
          <a:ln w="9528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fr-FR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a Cu, Cu-Au, e Au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● Skarn a W e W-Sn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a Sn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it-IT" sz="24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a Zn-Pb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it-IT" sz="2400" b="1" i="0" u="none" strike="noStrike" kern="0" cap="none" spc="0" baseline="0" dirty="0" err="1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Skarn</a:t>
            </a:r>
            <a:r>
              <a:rPr lang="it-IT" sz="2400" b="1" i="0" u="none" strike="noStrike" kern="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a Fe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6A89FB-47E3-BCE7-D1E4-370C12791B73}"/>
              </a:ext>
            </a:extLst>
          </p:cNvPr>
          <p:cNvSpPr txBox="1"/>
          <p:nvPr/>
        </p:nvSpPr>
        <p:spPr>
          <a:xfrm>
            <a:off x="94337" y="33835"/>
            <a:ext cx="622224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just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Tipi di Skarn e </a:t>
            </a:r>
            <a:r>
              <a:rPr lang="en-US" sz="3200" b="0" i="0" u="none" strike="noStrike" kern="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risorse</a:t>
            </a:r>
            <a:r>
              <a:rPr lang="en-US" sz="3200" b="0" i="0" u="none" strike="noStrike" kern="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0" i="0" u="none" strike="noStrike" kern="0" cap="none" spc="0" baseline="0" dirty="0" err="1"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metalliche</a:t>
            </a:r>
            <a:r>
              <a:rPr lang="en-US" sz="3200" b="0" i="0" u="none" strike="noStrike" kern="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grpSp>
        <p:nvGrpSpPr>
          <p:cNvPr id="59" name="Gruppo 58">
            <a:extLst>
              <a:ext uri="{FF2B5EF4-FFF2-40B4-BE49-F238E27FC236}">
                <a16:creationId xmlns:a16="http://schemas.microsoft.com/office/drawing/2014/main" id="{2A5CF21F-7C0C-18B3-08D0-6ABD8E2C4576}"/>
              </a:ext>
            </a:extLst>
          </p:cNvPr>
          <p:cNvGrpSpPr/>
          <p:nvPr/>
        </p:nvGrpSpPr>
        <p:grpSpPr>
          <a:xfrm>
            <a:off x="7760369" y="0"/>
            <a:ext cx="5075594" cy="6858000"/>
            <a:chOff x="7760369" y="0"/>
            <a:chExt cx="5075594" cy="6858000"/>
          </a:xfrm>
        </p:grpSpPr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774D02E6-95AE-2A35-8EE8-9BCF01C349AC}"/>
                </a:ext>
              </a:extLst>
            </p:cNvPr>
            <p:cNvSpPr/>
            <p:nvPr/>
          </p:nvSpPr>
          <p:spPr>
            <a:xfrm>
              <a:off x="7760369" y="0"/>
              <a:ext cx="4431632" cy="68580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id="{3F202007-D318-1761-5DF0-DC91EC9BAFB1}"/>
                </a:ext>
              </a:extLst>
            </p:cNvPr>
            <p:cNvGrpSpPr/>
            <p:nvPr/>
          </p:nvGrpSpPr>
          <p:grpSpPr>
            <a:xfrm>
              <a:off x="7913305" y="285705"/>
              <a:ext cx="4922658" cy="5891928"/>
              <a:chOff x="12498780" y="-844247"/>
              <a:chExt cx="4922658" cy="5891928"/>
            </a:xfrm>
          </p:grpSpPr>
          <p:grpSp>
            <p:nvGrpSpPr>
              <p:cNvPr id="31" name="Gruppo 30">
                <a:extLst>
                  <a:ext uri="{FF2B5EF4-FFF2-40B4-BE49-F238E27FC236}">
                    <a16:creationId xmlns:a16="http://schemas.microsoft.com/office/drawing/2014/main" id="{AAE7633B-F155-4B8D-05A5-7DE4D8F6C6A6}"/>
                  </a:ext>
                </a:extLst>
              </p:cNvPr>
              <p:cNvGrpSpPr/>
              <p:nvPr/>
            </p:nvGrpSpPr>
            <p:grpSpPr>
              <a:xfrm>
                <a:off x="12575703" y="-844247"/>
                <a:ext cx="1929747" cy="1983430"/>
                <a:chOff x="503207" y="592857"/>
                <a:chExt cx="3648227" cy="2892428"/>
              </a:xfrm>
            </p:grpSpPr>
            <p:pic>
              <p:nvPicPr>
                <p:cNvPr id="32" name="Immagine 31">
                  <a:extLst>
                    <a:ext uri="{FF2B5EF4-FFF2-40B4-BE49-F238E27FC236}">
                      <a16:creationId xmlns:a16="http://schemas.microsoft.com/office/drawing/2014/main" id="{F623A943-2FA4-F8FB-B871-8CBBF2D7D6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03207" y="1077409"/>
                  <a:ext cx="3529100" cy="2407876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503DF9F4-2DC5-FE38-6E1C-F0333155EA67}"/>
                    </a:ext>
                  </a:extLst>
                </p:cNvPr>
                <p:cNvSpPr txBox="1"/>
                <p:nvPr/>
              </p:nvSpPr>
              <p:spPr>
                <a:xfrm>
                  <a:off x="503207" y="592857"/>
                  <a:ext cx="3648227" cy="4937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Hematite</a:t>
                  </a:r>
                  <a:r>
                    <a:rPr lang="fr-FR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:r>
                    <a:rPr lang="fr-FR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Fe</a:t>
                  </a:r>
                  <a:r>
                    <a:rPr lang="fr-FR" sz="1600" baseline="-25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fr-FR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fr-FR" sz="16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  <a:r>
                    <a:rPr lang="fr-FR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</p:txBody>
            </p:sp>
          </p:grpSp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6BE305F1-EB13-3483-2156-F285A88A4D16}"/>
                  </a:ext>
                </a:extLst>
              </p:cNvPr>
              <p:cNvGrpSpPr/>
              <p:nvPr/>
            </p:nvGrpSpPr>
            <p:grpSpPr>
              <a:xfrm>
                <a:off x="14443820" y="-844247"/>
                <a:ext cx="2977618" cy="1966349"/>
                <a:chOff x="4068358" y="531696"/>
                <a:chExt cx="5629251" cy="2867518"/>
              </a:xfrm>
            </p:grpSpPr>
            <p:pic>
              <p:nvPicPr>
                <p:cNvPr id="35" name="Immagine 34">
                  <a:extLst>
                    <a:ext uri="{FF2B5EF4-FFF2-40B4-BE49-F238E27FC236}">
                      <a16:creationId xmlns:a16="http://schemas.microsoft.com/office/drawing/2014/main" id="{B85537F2-D5CF-F0FD-8536-FECBC53C71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66514" y="1052436"/>
                  <a:ext cx="3529101" cy="2346778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A00EAF37-D46D-A6BA-C96B-BFE56139ECAE}"/>
                    </a:ext>
                  </a:extLst>
                </p:cNvPr>
                <p:cNvSpPr txBox="1"/>
                <p:nvPr/>
              </p:nvSpPr>
              <p:spPr>
                <a:xfrm>
                  <a:off x="4068358" y="531696"/>
                  <a:ext cx="5629251" cy="4937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fr-FR" sz="1600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Magnetite</a:t>
                  </a:r>
                  <a:r>
                    <a:rPr lang="fr-FR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</a:t>
                  </a:r>
                  <a:r>
                    <a:rPr lang="it-IT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Fe</a:t>
                  </a:r>
                  <a:r>
                    <a:rPr lang="it-IT" sz="1600" baseline="30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2+</a:t>
                  </a:r>
                  <a:r>
                    <a:rPr lang="it-IT" sz="16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Fe</a:t>
                  </a:r>
                  <a:r>
                    <a:rPr lang="it-IT" sz="1600" baseline="30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3+</a:t>
                  </a:r>
                  <a:r>
                    <a:rPr lang="it-IT" sz="1600" baseline="-25000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lang="it-IT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</a:t>
                  </a:r>
                  <a:r>
                    <a:rPr lang="it-IT" sz="16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r>
                    <a:rPr lang="it-IT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endParaRPr lang="fr-FR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Gruppo 48">
                <a:extLst>
                  <a:ext uri="{FF2B5EF4-FFF2-40B4-BE49-F238E27FC236}">
                    <a16:creationId xmlns:a16="http://schemas.microsoft.com/office/drawing/2014/main" id="{020E0F37-49C5-A3BB-0F38-B5CBD18F65C3}"/>
                  </a:ext>
                </a:extLst>
              </p:cNvPr>
              <p:cNvGrpSpPr/>
              <p:nvPr/>
            </p:nvGrpSpPr>
            <p:grpSpPr>
              <a:xfrm>
                <a:off x="12498780" y="1139183"/>
                <a:ext cx="4636222" cy="3908498"/>
                <a:chOff x="12512690" y="1096911"/>
                <a:chExt cx="4636222" cy="3908498"/>
              </a:xfrm>
            </p:grpSpPr>
            <p:grpSp>
              <p:nvGrpSpPr>
                <p:cNvPr id="37" name="Gruppo 36">
                  <a:extLst>
                    <a:ext uri="{FF2B5EF4-FFF2-40B4-BE49-F238E27FC236}">
                      <a16:creationId xmlns:a16="http://schemas.microsoft.com/office/drawing/2014/main" id="{8902A80E-EED9-DE68-0722-C3AE6A7431E7}"/>
                    </a:ext>
                  </a:extLst>
                </p:cNvPr>
                <p:cNvGrpSpPr/>
                <p:nvPr/>
              </p:nvGrpSpPr>
              <p:grpSpPr>
                <a:xfrm>
                  <a:off x="12681006" y="1151924"/>
                  <a:ext cx="2977618" cy="1896533"/>
                  <a:chOff x="8626913" y="736860"/>
                  <a:chExt cx="5629250" cy="2765706"/>
                </a:xfrm>
              </p:grpSpPr>
              <p:pic>
                <p:nvPicPr>
                  <p:cNvPr id="38" name="Immagine 37">
                    <a:extLst>
                      <a:ext uri="{FF2B5EF4-FFF2-40B4-BE49-F238E27FC236}">
                        <a16:creationId xmlns:a16="http://schemas.microsoft.com/office/drawing/2014/main" id="{B0861E36-32F8-EBC1-5CA6-2F1003B7F1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8824745" y="1204482"/>
                    <a:ext cx="2389277" cy="2298084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sp>
                <p:nvSpPr>
                  <p:cNvPr id="39" name="CasellaDiTesto 38">
                    <a:extLst>
                      <a:ext uri="{FF2B5EF4-FFF2-40B4-BE49-F238E27FC236}">
                        <a16:creationId xmlns:a16="http://schemas.microsoft.com/office/drawing/2014/main" id="{F14D3718-6D63-DE50-D1AA-450C7CFC7CEC}"/>
                      </a:ext>
                    </a:extLst>
                  </p:cNvPr>
                  <p:cNvSpPr txBox="1"/>
                  <p:nvPr/>
                </p:nvSpPr>
                <p:spPr>
                  <a:xfrm>
                    <a:off x="8626913" y="736860"/>
                    <a:ext cx="5629250" cy="493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Galena (</a:t>
                    </a:r>
                    <a:r>
                      <a:rPr lang="it-IT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Pb</a:t>
                    </a:r>
                    <a:r>
                      <a:rPr lang="it-IT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S)</a:t>
                    </a:r>
                    <a:endParaRPr lang="fr-FR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40" name="Gruppo 39">
                  <a:extLst>
                    <a:ext uri="{FF2B5EF4-FFF2-40B4-BE49-F238E27FC236}">
                      <a16:creationId xmlns:a16="http://schemas.microsoft.com/office/drawing/2014/main" id="{74D2A493-E9C3-8EE2-D71A-39A414C8C0F2}"/>
                    </a:ext>
                  </a:extLst>
                </p:cNvPr>
                <p:cNvGrpSpPr/>
                <p:nvPr/>
              </p:nvGrpSpPr>
              <p:grpSpPr>
                <a:xfrm>
                  <a:off x="14663040" y="1096911"/>
                  <a:ext cx="2485872" cy="1898227"/>
                  <a:chOff x="228332" y="3402331"/>
                  <a:chExt cx="4699593" cy="2768177"/>
                </a:xfrm>
              </p:grpSpPr>
              <p:pic>
                <p:nvPicPr>
                  <p:cNvPr id="41" name="Immagine 40">
                    <a:extLst>
                      <a:ext uri="{FF2B5EF4-FFF2-40B4-BE49-F238E27FC236}">
                        <a16:creationId xmlns:a16="http://schemas.microsoft.com/office/drawing/2014/main" id="{07353C56-39FD-9A96-D22C-5442DC5185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7960" t="3774" r="25947" b="28623"/>
                  <a:stretch/>
                </p:blipFill>
                <p:spPr>
                  <a:xfrm>
                    <a:off x="305728" y="3876169"/>
                    <a:ext cx="3609553" cy="2294339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sp>
                <p:nvSpPr>
                  <p:cNvPr id="42" name="CasellaDiTesto 41">
                    <a:extLst>
                      <a:ext uri="{FF2B5EF4-FFF2-40B4-BE49-F238E27FC236}">
                        <a16:creationId xmlns:a16="http://schemas.microsoft.com/office/drawing/2014/main" id="{0828C6B5-9C52-609C-1D2F-E7CF2D5D91E5}"/>
                      </a:ext>
                    </a:extLst>
                  </p:cNvPr>
                  <p:cNvSpPr txBox="1"/>
                  <p:nvPr/>
                </p:nvSpPr>
                <p:spPr>
                  <a:xfrm>
                    <a:off x="228332" y="3402331"/>
                    <a:ext cx="4699593" cy="493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Chalcopyrite (</a:t>
                    </a:r>
                    <a:r>
                      <a:rPr lang="fr-FR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Cu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FeS</a:t>
                    </a:r>
                    <a:r>
                      <a:rPr lang="fr-FR" sz="1600" baseline="-25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</a:p>
                </p:txBody>
              </p:sp>
            </p:grpSp>
            <p:grpSp>
              <p:nvGrpSpPr>
                <p:cNvPr id="43" name="Gruppo 42">
                  <a:extLst>
                    <a:ext uri="{FF2B5EF4-FFF2-40B4-BE49-F238E27FC236}">
                      <a16:creationId xmlns:a16="http://schemas.microsoft.com/office/drawing/2014/main" id="{2F971A6E-01DF-3D8A-1C1E-431452667D6B}"/>
                    </a:ext>
                  </a:extLst>
                </p:cNvPr>
                <p:cNvGrpSpPr/>
                <p:nvPr/>
              </p:nvGrpSpPr>
              <p:grpSpPr>
                <a:xfrm>
                  <a:off x="12512690" y="3069603"/>
                  <a:ext cx="2492549" cy="1935806"/>
                  <a:chOff x="4073034" y="3354244"/>
                  <a:chExt cx="4712218" cy="2822977"/>
                </a:xfrm>
              </p:grpSpPr>
              <p:pic>
                <p:nvPicPr>
                  <p:cNvPr id="44" name="Immagine 43">
                    <a:extLst>
                      <a:ext uri="{FF2B5EF4-FFF2-40B4-BE49-F238E27FC236}">
                        <a16:creationId xmlns:a16="http://schemas.microsoft.com/office/drawing/2014/main" id="{83073AF3-FD61-4A15-F415-75F1FB361FE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192161" y="3829638"/>
                    <a:ext cx="3663990" cy="2347583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sp>
                <p:nvSpPr>
                  <p:cNvPr id="45" name="CasellaDiTesto 44">
                    <a:extLst>
                      <a:ext uri="{FF2B5EF4-FFF2-40B4-BE49-F238E27FC236}">
                        <a16:creationId xmlns:a16="http://schemas.microsoft.com/office/drawing/2014/main" id="{2470E6C6-91D6-03DA-BD46-6DA6751C9420}"/>
                      </a:ext>
                    </a:extLst>
                  </p:cNvPr>
                  <p:cNvSpPr txBox="1"/>
                  <p:nvPr/>
                </p:nvSpPr>
                <p:spPr>
                  <a:xfrm>
                    <a:off x="4073034" y="3354244"/>
                    <a:ext cx="4712218" cy="493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Scheelite (Ca</a:t>
                    </a:r>
                    <a:r>
                      <a:rPr lang="fr-FR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W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O</a:t>
                    </a:r>
                    <a:r>
                      <a:rPr lang="fr-FR" sz="1600" baseline="-25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</a:p>
                </p:txBody>
              </p:sp>
            </p:grpSp>
            <p:grpSp>
              <p:nvGrpSpPr>
                <p:cNvPr id="46" name="Gruppo 45">
                  <a:extLst>
                    <a:ext uri="{FF2B5EF4-FFF2-40B4-BE49-F238E27FC236}">
                      <a16:creationId xmlns:a16="http://schemas.microsoft.com/office/drawing/2014/main" id="{8EBEDCA6-44EB-A6B9-DDBA-8349EE659FDD}"/>
                    </a:ext>
                  </a:extLst>
                </p:cNvPr>
                <p:cNvGrpSpPr/>
                <p:nvPr/>
              </p:nvGrpSpPr>
              <p:grpSpPr>
                <a:xfrm>
                  <a:off x="14621593" y="3050151"/>
                  <a:ext cx="2390615" cy="1937003"/>
                  <a:chOff x="8049708" y="3345785"/>
                  <a:chExt cx="4519508" cy="2824723"/>
                </a:xfrm>
              </p:grpSpPr>
              <p:pic>
                <p:nvPicPr>
                  <p:cNvPr id="47" name="Immagine 46">
                    <a:extLst>
                      <a:ext uri="{FF2B5EF4-FFF2-40B4-BE49-F238E27FC236}">
                        <a16:creationId xmlns:a16="http://schemas.microsoft.com/office/drawing/2014/main" id="{0FCC1C46-1765-F095-3F5D-06008402F40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/>
                  <a:srcRect l="1891" r="4187"/>
                  <a:stretch/>
                </p:blipFill>
                <p:spPr>
                  <a:xfrm>
                    <a:off x="8312173" y="3876170"/>
                    <a:ext cx="3396129" cy="229433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sp>
                <p:nvSpPr>
                  <p:cNvPr id="48" name="CasellaDiTesto 47">
                    <a:extLst>
                      <a:ext uri="{FF2B5EF4-FFF2-40B4-BE49-F238E27FC236}">
                        <a16:creationId xmlns:a16="http://schemas.microsoft.com/office/drawing/2014/main" id="{6C5CD147-7C4C-F6CB-1C2D-29A0BDA3B6AE}"/>
                      </a:ext>
                    </a:extLst>
                  </p:cNvPr>
                  <p:cNvSpPr txBox="1"/>
                  <p:nvPr/>
                </p:nvSpPr>
                <p:spPr>
                  <a:xfrm>
                    <a:off x="8049708" y="3345785"/>
                    <a:ext cx="4519508" cy="49371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fr-FR" sz="16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Argento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fr-FR" sz="16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Nativo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</a:t>
                    </a:r>
                    <a:r>
                      <a:rPr lang="fr-FR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Ag</a:t>
                    </a:r>
                    <a:r>
                      <a:rPr lang="fr-FR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</a:p>
                </p:txBody>
              </p:sp>
            </p:grpSp>
          </p:grpSp>
        </p:grpSp>
        <p:sp>
          <p:nvSpPr>
            <p:cNvPr id="57" name="CasellaDiTesto 56">
              <a:extLst>
                <a:ext uri="{FF2B5EF4-FFF2-40B4-BE49-F238E27FC236}">
                  <a16:creationId xmlns:a16="http://schemas.microsoft.com/office/drawing/2014/main" id="{E39AB5F9-4D33-51E0-F9B4-E665556F787B}"/>
                </a:ext>
              </a:extLst>
            </p:cNvPr>
            <p:cNvSpPr txBox="1"/>
            <p:nvPr/>
          </p:nvSpPr>
          <p:spPr>
            <a:xfrm>
              <a:off x="10548819" y="6507938"/>
              <a:ext cx="164318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it-IT" sz="1400" b="0" i="1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Costa et al., 2017</a:t>
              </a:r>
              <a:endParaRPr lang="it-IT" sz="14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uppo 83">
            <a:extLst>
              <a:ext uri="{FF2B5EF4-FFF2-40B4-BE49-F238E27FC236}">
                <a16:creationId xmlns:a16="http://schemas.microsoft.com/office/drawing/2014/main" id="{451888A1-D77F-58A2-FB9C-DC7DDBCBEE3C}"/>
              </a:ext>
            </a:extLst>
          </p:cNvPr>
          <p:cNvGrpSpPr/>
          <p:nvPr/>
        </p:nvGrpSpPr>
        <p:grpSpPr>
          <a:xfrm>
            <a:off x="338154" y="2859887"/>
            <a:ext cx="7369893" cy="607116"/>
            <a:chOff x="511827" y="3344570"/>
            <a:chExt cx="7369893" cy="607116"/>
          </a:xfrm>
        </p:grpSpPr>
        <p:grpSp>
          <p:nvGrpSpPr>
            <p:cNvPr id="74" name="Gruppo 73">
              <a:extLst>
                <a:ext uri="{FF2B5EF4-FFF2-40B4-BE49-F238E27FC236}">
                  <a16:creationId xmlns:a16="http://schemas.microsoft.com/office/drawing/2014/main" id="{E0099A4C-1D11-4733-C3C1-92961FD3376A}"/>
                </a:ext>
              </a:extLst>
            </p:cNvPr>
            <p:cNvGrpSpPr/>
            <p:nvPr/>
          </p:nvGrpSpPr>
          <p:grpSpPr>
            <a:xfrm>
              <a:off x="511827" y="3454526"/>
              <a:ext cx="2342815" cy="485853"/>
              <a:chOff x="-823580" y="-1511208"/>
              <a:chExt cx="2342815" cy="485853"/>
            </a:xfrm>
          </p:grpSpPr>
          <p:sp>
            <p:nvSpPr>
              <p:cNvPr id="66" name="Rettangolo con angoli arrotondati 65">
                <a:extLst>
                  <a:ext uri="{FF2B5EF4-FFF2-40B4-BE49-F238E27FC236}">
                    <a16:creationId xmlns:a16="http://schemas.microsoft.com/office/drawing/2014/main" id="{1DB96FC3-0611-12A0-75E4-BD85AA6EE87B}"/>
                  </a:ext>
                </a:extLst>
              </p:cNvPr>
              <p:cNvSpPr/>
              <p:nvPr/>
            </p:nvSpPr>
            <p:spPr>
              <a:xfrm>
                <a:off x="-823580" y="-1511208"/>
                <a:ext cx="2189544" cy="485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CasellaDiTesto 70">
                <a:extLst>
                  <a:ext uri="{FF2B5EF4-FFF2-40B4-BE49-F238E27FC236}">
                    <a16:creationId xmlns:a16="http://schemas.microsoft.com/office/drawing/2014/main" id="{9C374281-1F25-5693-E2BF-ED29D1AA5590}"/>
                  </a:ext>
                </a:extLst>
              </p:cNvPr>
              <p:cNvSpPr txBox="1"/>
              <p:nvPr/>
            </p:nvSpPr>
            <p:spPr>
              <a:xfrm>
                <a:off x="-771258" y="-1424384"/>
                <a:ext cx="22904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i="0" u="none" strike="noStrike" kern="1200" cap="none" spc="0" baseline="0" dirty="0" err="1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Ambiente</a:t>
                </a:r>
                <a:r>
                  <a:rPr lang="en-GB" i="0" u="none" strike="noStrike" kern="1200" cap="none" spc="0" baseline="0" dirty="0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i="0" u="none" strike="noStrike" kern="1200" cap="none" spc="0" baseline="0" dirty="0" err="1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tettonico</a:t>
                </a:r>
                <a:endParaRPr lang="en-GB" i="0" u="none" strike="noStrike" kern="1200" cap="none" spc="0" baseline="0" dirty="0"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5" name="Gruppo 74">
              <a:extLst>
                <a:ext uri="{FF2B5EF4-FFF2-40B4-BE49-F238E27FC236}">
                  <a16:creationId xmlns:a16="http://schemas.microsoft.com/office/drawing/2014/main" id="{EC60C799-69A6-D37F-09AA-029FB2671C4D}"/>
                </a:ext>
              </a:extLst>
            </p:cNvPr>
            <p:cNvGrpSpPr/>
            <p:nvPr/>
          </p:nvGrpSpPr>
          <p:grpSpPr>
            <a:xfrm>
              <a:off x="3160315" y="3465833"/>
              <a:ext cx="2306866" cy="485853"/>
              <a:chOff x="2130734" y="-1626746"/>
              <a:chExt cx="2306866" cy="485853"/>
            </a:xfrm>
          </p:grpSpPr>
          <p:sp>
            <p:nvSpPr>
              <p:cNvPr id="69" name="Rettangolo con angoli arrotondati 68">
                <a:extLst>
                  <a:ext uri="{FF2B5EF4-FFF2-40B4-BE49-F238E27FC236}">
                    <a16:creationId xmlns:a16="http://schemas.microsoft.com/office/drawing/2014/main" id="{243D902F-BD4F-92F8-04DA-01712D8783C6}"/>
                  </a:ext>
                </a:extLst>
              </p:cNvPr>
              <p:cNvSpPr/>
              <p:nvPr/>
            </p:nvSpPr>
            <p:spPr>
              <a:xfrm>
                <a:off x="2130734" y="-1626746"/>
                <a:ext cx="1847922" cy="485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CasellaDiTesto 71">
                <a:extLst>
                  <a:ext uri="{FF2B5EF4-FFF2-40B4-BE49-F238E27FC236}">
                    <a16:creationId xmlns:a16="http://schemas.microsoft.com/office/drawing/2014/main" id="{5F99C70A-7FA5-9880-3DC1-E0BE84213D4A}"/>
                  </a:ext>
                </a:extLst>
              </p:cNvPr>
              <p:cNvSpPr txBox="1"/>
              <p:nvPr/>
            </p:nvSpPr>
            <p:spPr>
              <a:xfrm>
                <a:off x="2147107" y="-1562480"/>
                <a:ext cx="22904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i="0" u="none" strike="noStrike" kern="1200" cap="none" spc="0" baseline="0" dirty="0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Tipo di Magma</a:t>
                </a:r>
              </a:p>
            </p:txBody>
          </p:sp>
        </p:grpSp>
        <p:grpSp>
          <p:nvGrpSpPr>
            <p:cNvPr id="76" name="Gruppo 75">
              <a:extLst>
                <a:ext uri="{FF2B5EF4-FFF2-40B4-BE49-F238E27FC236}">
                  <a16:creationId xmlns:a16="http://schemas.microsoft.com/office/drawing/2014/main" id="{76EFB851-AE15-9129-EA7B-B18B03FF707F}"/>
                </a:ext>
              </a:extLst>
            </p:cNvPr>
            <p:cNvGrpSpPr/>
            <p:nvPr/>
          </p:nvGrpSpPr>
          <p:grpSpPr>
            <a:xfrm>
              <a:off x="5591227" y="3465833"/>
              <a:ext cx="2290493" cy="485853"/>
              <a:chOff x="4905430" y="-1626747"/>
              <a:chExt cx="2290493" cy="485853"/>
            </a:xfrm>
          </p:grpSpPr>
          <p:sp>
            <p:nvSpPr>
              <p:cNvPr id="68" name="Rettangolo con angoli arrotondati 67">
                <a:extLst>
                  <a:ext uri="{FF2B5EF4-FFF2-40B4-BE49-F238E27FC236}">
                    <a16:creationId xmlns:a16="http://schemas.microsoft.com/office/drawing/2014/main" id="{87A7697D-1D56-F8BB-0F7A-A100B7BEE33B}"/>
                  </a:ext>
                </a:extLst>
              </p:cNvPr>
              <p:cNvSpPr/>
              <p:nvPr/>
            </p:nvSpPr>
            <p:spPr>
              <a:xfrm>
                <a:off x="4905430" y="-1626747"/>
                <a:ext cx="2028770" cy="485853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35000">
                    <a:schemeClr val="accent5">
                      <a:lumMod val="0"/>
                      <a:lumOff val="100000"/>
                    </a:schemeClr>
                  </a:gs>
                  <a:gs pos="100000">
                    <a:schemeClr val="accent5">
                      <a:lumMod val="10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CasellaDiTesto 72">
                <a:extLst>
                  <a:ext uri="{FF2B5EF4-FFF2-40B4-BE49-F238E27FC236}">
                    <a16:creationId xmlns:a16="http://schemas.microsoft.com/office/drawing/2014/main" id="{C3F0A0F1-A0F3-B1FF-C1B3-7ED0D608123E}"/>
                  </a:ext>
                </a:extLst>
              </p:cNvPr>
              <p:cNvSpPr txBox="1"/>
              <p:nvPr/>
            </p:nvSpPr>
            <p:spPr>
              <a:xfrm>
                <a:off x="4905430" y="-1568487"/>
                <a:ext cx="22904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en-GB" i="0" u="none" strike="noStrike" kern="1200" cap="none" spc="0" baseline="0" dirty="0" err="1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Roccia</a:t>
                </a:r>
                <a:r>
                  <a:rPr lang="en-GB" i="0" u="none" strike="noStrike" kern="1200" cap="none" spc="0" baseline="0" dirty="0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i="0" u="none" strike="noStrike" kern="1200" cap="none" spc="0" baseline="0" dirty="0" err="1"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incassante</a:t>
                </a:r>
                <a:endParaRPr lang="en-GB" i="0" u="none" strike="noStrike" kern="1200" cap="none" spc="0" baseline="0" dirty="0"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7" name="CasellaDiTesto 76">
              <a:extLst>
                <a:ext uri="{FF2B5EF4-FFF2-40B4-BE49-F238E27FC236}">
                  <a16:creationId xmlns:a16="http://schemas.microsoft.com/office/drawing/2014/main" id="{CF96E0BA-2143-F4C1-9246-C39631092D45}"/>
                </a:ext>
              </a:extLst>
            </p:cNvPr>
            <p:cNvSpPr txBox="1"/>
            <p:nvPr/>
          </p:nvSpPr>
          <p:spPr>
            <a:xfrm>
              <a:off x="2672733" y="3355796"/>
              <a:ext cx="398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3600" b="1" baseline="-25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23174D6F-FD45-6A3F-32E8-6D6D88411931}"/>
                </a:ext>
              </a:extLst>
            </p:cNvPr>
            <p:cNvSpPr txBox="1"/>
            <p:nvPr/>
          </p:nvSpPr>
          <p:spPr>
            <a:xfrm>
              <a:off x="5171165" y="3344570"/>
              <a:ext cx="398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3600" b="1" baseline="-25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sp>
        <p:nvSpPr>
          <p:cNvPr id="83" name="Freccia in giù 82">
            <a:extLst>
              <a:ext uri="{FF2B5EF4-FFF2-40B4-BE49-F238E27FC236}">
                <a16:creationId xmlns:a16="http://schemas.microsoft.com/office/drawing/2014/main" id="{A6F9F342-AEA8-0AC7-818B-9972D1794EB7}"/>
              </a:ext>
            </a:extLst>
          </p:cNvPr>
          <p:cNvSpPr/>
          <p:nvPr/>
        </p:nvSpPr>
        <p:spPr>
          <a:xfrm>
            <a:off x="3705491" y="3594762"/>
            <a:ext cx="691615" cy="789139"/>
          </a:xfrm>
          <a:prstGeom prst="downArrow">
            <a:avLst/>
          </a:prstGeom>
          <a:gradFill>
            <a:gsLst>
              <a:gs pos="0">
                <a:schemeClr val="bg1"/>
              </a:gs>
              <a:gs pos="35000">
                <a:schemeClr val="accent5">
                  <a:lumMod val="20000"/>
                  <a:lumOff val="8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8" name="Gruppo 87">
            <a:extLst>
              <a:ext uri="{FF2B5EF4-FFF2-40B4-BE49-F238E27FC236}">
                <a16:creationId xmlns:a16="http://schemas.microsoft.com/office/drawing/2014/main" id="{DE858B2A-40EC-213F-6843-01A16BD47523}"/>
              </a:ext>
            </a:extLst>
          </p:cNvPr>
          <p:cNvGrpSpPr/>
          <p:nvPr/>
        </p:nvGrpSpPr>
        <p:grpSpPr>
          <a:xfrm>
            <a:off x="2195938" y="4827388"/>
            <a:ext cx="4834161" cy="672517"/>
            <a:chOff x="2195938" y="4827388"/>
            <a:chExt cx="4834161" cy="672517"/>
          </a:xfrm>
        </p:grpSpPr>
        <p:sp>
          <p:nvSpPr>
            <p:cNvPr id="85" name="Rettangolo con angoli arrotondati 84">
              <a:extLst>
                <a:ext uri="{FF2B5EF4-FFF2-40B4-BE49-F238E27FC236}">
                  <a16:creationId xmlns:a16="http://schemas.microsoft.com/office/drawing/2014/main" id="{868EB62B-BB7D-E7AD-6D1D-2E71D6898343}"/>
                </a:ext>
              </a:extLst>
            </p:cNvPr>
            <p:cNvSpPr/>
            <p:nvPr/>
          </p:nvSpPr>
          <p:spPr>
            <a:xfrm>
              <a:off x="2195938" y="4827388"/>
              <a:ext cx="3734524" cy="481451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100000">
                  <a:schemeClr val="accent5">
                    <a:lumMod val="75000"/>
                  </a:schemeClr>
                </a:gs>
                <a:gs pos="63000">
                  <a:schemeClr val="accent5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CasellaDiTesto 21">
              <a:extLst>
                <a:ext uri="{FF2B5EF4-FFF2-40B4-BE49-F238E27FC236}">
                  <a16:creationId xmlns:a16="http://schemas.microsoft.com/office/drawing/2014/main" id="{EF63AD72-8EB1-F5DE-6F92-BE55A71B06C4}"/>
                </a:ext>
              </a:extLst>
            </p:cNvPr>
            <p:cNvSpPr txBox="1"/>
            <p:nvPr/>
          </p:nvSpPr>
          <p:spPr>
            <a:xfrm>
              <a:off x="2499060" y="4853574"/>
              <a:ext cx="4531039" cy="646331"/>
            </a:xfrm>
            <a:prstGeom prst="rect">
              <a:avLst/>
            </a:prstGeom>
            <a:noFill/>
            <a:ln w="9528" cap="flat">
              <a:noFill/>
              <a:prstDash val="solid"/>
              <a:miter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Mineralie</a:t>
              </a:r>
              <a:r>
                <a:rPr 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conomici</a:t>
              </a:r>
              <a:r>
                <a:rPr lang="it-IT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principali </a:t>
              </a:r>
              <a:endParaRPr lang="pl-PL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b="1" i="0" u="none" strike="noStrike" kern="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CasellaDiTesto 86">
            <a:extLst>
              <a:ext uri="{FF2B5EF4-FFF2-40B4-BE49-F238E27FC236}">
                <a16:creationId xmlns:a16="http://schemas.microsoft.com/office/drawing/2014/main" id="{CDAF60CF-0B08-5C5A-2713-A3EEE084EA84}"/>
              </a:ext>
            </a:extLst>
          </p:cNvPr>
          <p:cNvSpPr txBox="1"/>
          <p:nvPr/>
        </p:nvSpPr>
        <p:spPr>
          <a:xfrm>
            <a:off x="1987169" y="5966952"/>
            <a:ext cx="6492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kern="0" cap="none" spc="0" baseline="0" dirty="0" err="1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Traversella</a:t>
            </a:r>
            <a:r>
              <a:rPr lang="en-US" sz="2400" b="1" i="0" u="none" strike="noStrike" kern="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(Fe ±Cu, Au, W)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1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>
            <a:extLst>
              <a:ext uri="{FF2B5EF4-FFF2-40B4-BE49-F238E27FC236}">
                <a16:creationId xmlns:a16="http://schemas.microsoft.com/office/drawing/2014/main" id="{80068C86-AFF8-27E9-D39D-C34406670692}"/>
              </a:ext>
            </a:extLst>
          </p:cNvPr>
          <p:cNvSpPr txBox="1"/>
          <p:nvPr/>
        </p:nvSpPr>
        <p:spPr>
          <a:xfrm>
            <a:off x="466874" y="2779712"/>
            <a:ext cx="4186892" cy="6492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b="0" i="0" u="none" strike="noStrike" kern="0" cap="none" spc="0" baseline="0" dirty="0" err="1">
                <a:uFillTx/>
                <a:latin typeface="Calibri"/>
                <a:cs typeface="Calibri"/>
              </a:rPr>
              <a:t>Traversella</a:t>
            </a:r>
            <a:endParaRPr lang="en-US" sz="6000" b="0" i="0" u="none" strike="noStrike" kern="0" cap="none" spc="0" baseline="0" dirty="0">
              <a:uFillTx/>
              <a:latin typeface="Calibri"/>
              <a:cs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Anteprima della diapositiva 22">
                <a:extLst>
                  <a:ext uri="{FF2B5EF4-FFF2-40B4-BE49-F238E27FC236}">
                    <a16:creationId xmlns:a16="http://schemas.microsoft.com/office/drawing/2014/main" id="{F9B5EF7C-FCE5-7BB7-758C-B0BC6BA4C6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77056411"/>
                  </p:ext>
                </p:extLst>
              </p:nvPr>
            </p:nvGraphicFramePr>
            <p:xfrm>
              <a:off x="4785360" y="0"/>
              <a:ext cx="7421880" cy="6869996"/>
            </p:xfrm>
            <a:graphic>
              <a:graphicData uri="http://schemas.microsoft.com/office/powerpoint/2016/slidezoom">
                <pslz:sldZm>
                  <pslz:sldZmObj sldId="489" cId="4021828524">
                    <pslz:zmPr id="{336A2C1C-ECAC-44D7-9691-F0A16AAAA60B}" returnToParent="0" imageType="cover" transitionDur="2000">
                      <p166:blipFill xmlns:p166="http://schemas.microsoft.com/office/powerpoint/2016/6/main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21880" cy="686999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Anteprima della diapositiva 2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F9B5EF7C-FCE5-7BB7-758C-B0BC6BA4C6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5360" y="0"/>
                <a:ext cx="7421880" cy="686999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216032-9D41-146D-6CFD-C2636C727F69}"/>
              </a:ext>
            </a:extLst>
          </p:cNvPr>
          <p:cNvSpPr txBox="1"/>
          <p:nvPr/>
        </p:nvSpPr>
        <p:spPr>
          <a:xfrm>
            <a:off x="115223" y="0"/>
            <a:ext cx="8318913" cy="57764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 err="1">
                <a:latin typeface="Calibri"/>
                <a:cs typeface="Calibri"/>
              </a:rPr>
              <a:t>Inquadramento</a:t>
            </a:r>
            <a:r>
              <a:rPr lang="en-US" sz="3600" kern="0" dirty="0">
                <a:latin typeface="Calibri"/>
                <a:cs typeface="Calibri"/>
              </a:rPr>
              <a:t> </a:t>
            </a:r>
            <a:r>
              <a:rPr lang="en-US" sz="3600" kern="0" dirty="0" err="1">
                <a:latin typeface="Calibri"/>
                <a:cs typeface="Calibri"/>
              </a:rPr>
              <a:t>Geologico</a:t>
            </a:r>
            <a:r>
              <a:rPr lang="en-US" sz="3600" kern="0" dirty="0">
                <a:latin typeface="Calibri"/>
                <a:cs typeface="Calibri"/>
              </a:rPr>
              <a:t> </a:t>
            </a:r>
            <a:endParaRPr lang="en-US" sz="3600" b="0" i="0" u="none" strike="noStrike" kern="0" cap="none" spc="0" baseline="0" dirty="0">
              <a:uFillTx/>
              <a:latin typeface="Calibri"/>
              <a:cs typeface="Calibri"/>
            </a:endParaRPr>
          </a:p>
          <a:p>
            <a:pPr marL="0" marR="0" lvl="0" indent="0" algn="l" defTabSz="456916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kern="0" dirty="0">
              <a:latin typeface="Calibri"/>
              <a:cs typeface="Calibri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A6B1DBEE-4C1D-92B8-6834-86079E6A26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" t="-352" r="267" b="-135"/>
          <a:stretch/>
        </p:blipFill>
        <p:spPr>
          <a:xfrm>
            <a:off x="188302" y="646435"/>
            <a:ext cx="4705795" cy="39701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6" name="CasellaDiTesto 69">
            <a:extLst>
              <a:ext uri="{FF2B5EF4-FFF2-40B4-BE49-F238E27FC236}">
                <a16:creationId xmlns:a16="http://schemas.microsoft.com/office/drawing/2014/main" id="{D1FB8A5C-7363-D0A9-6C37-EC94C3EEFBC3}"/>
              </a:ext>
            </a:extLst>
          </p:cNvPr>
          <p:cNvSpPr txBox="1"/>
          <p:nvPr/>
        </p:nvSpPr>
        <p:spPr>
          <a:xfrm>
            <a:off x="115223" y="4646394"/>
            <a:ext cx="11735032" cy="2062103"/>
          </a:xfrm>
          <a:prstGeom prst="rect">
            <a:avLst/>
          </a:prstGeom>
          <a:noFill/>
          <a:ln w="9528" cap="flat">
            <a:noFill/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000" b="1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Plutone di Traversella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1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1" i="0" u="none" strike="noStrike" kern="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Magmatismo </a:t>
            </a:r>
            <a:r>
              <a:rPr lang="it-IT" sz="1800" b="1" i="0" u="none" strike="noStrike" kern="0" cap="none" spc="0" baseline="0" dirty="0" err="1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calc-alkalino</a:t>
            </a:r>
            <a:r>
              <a:rPr lang="it-IT" sz="1800" b="1" i="0" u="none" strike="noStrike" kern="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(dioriti, </a:t>
            </a:r>
            <a:r>
              <a:rPr lang="en-GB" sz="18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quartz-diorite, </a:t>
            </a:r>
            <a:r>
              <a:rPr lang="en-GB" sz="1800" b="1" i="0" u="none" strike="noStrike" kern="1200" cap="none" spc="0" baseline="0" dirty="0" err="1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monzoniti</a:t>
            </a:r>
            <a:r>
              <a:rPr lang="en-GB" sz="1800" b="1" i="0" u="none" strike="noStrike" kern="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800" b="0" i="0" u="none" strike="noStrike" kern="1200" cap="none" spc="0" baseline="0" dirty="0"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Oligocene (~30±2 Ma)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Alpi Occidentali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Zona Sesia-Lanzo (SLZ)</a:t>
            </a:r>
          </a:p>
          <a:p>
            <a:pPr marL="285750" marR="0" lvl="0" indent="-28575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uFillTx/>
                <a:latin typeface="Arial" panose="020B0604020202020204" pitchFamily="34" charset="0"/>
                <a:cs typeface="Arial" panose="020B0604020202020204" pitchFamily="34" charset="0"/>
              </a:rPr>
              <a:t>Complesso Micascisti Eclogitici: gneiss, micascisti </a:t>
            </a:r>
            <a:r>
              <a:rPr lang="it-IT" sz="1800" b="1" i="0" u="none" strike="noStrike" kern="1200" cap="none" spc="0" baseline="0" dirty="0">
                <a:solidFill>
                  <a:srgbClr val="FF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 livelli carbonatici (marmi dolomitici)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865255D-A3DC-064C-EC1E-D63642F0D6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95868" y="42316"/>
            <a:ext cx="6120119" cy="50007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925976948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defRPr sz="2000" b="1" i="1" baseline="-25000" dirty="0"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1894</Words>
  <Application>Microsoft Office PowerPoint</Application>
  <PresentationFormat>Widescreen</PresentationFormat>
  <Paragraphs>224</Paragraphs>
  <Slides>17</Slides>
  <Notes>14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GranjonLTStd</vt:lpstr>
      <vt:lpstr>Verdana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Licia Santoro</dc:creator>
  <cp:lastModifiedBy>Licia Santoro</cp:lastModifiedBy>
  <cp:revision>228</cp:revision>
  <dcterms:created xsi:type="dcterms:W3CDTF">2022-08-23T09:53:07Z</dcterms:created>
  <dcterms:modified xsi:type="dcterms:W3CDTF">2022-09-29T21:03:27Z</dcterms:modified>
</cp:coreProperties>
</file>